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74" r:id="rId2"/>
    <p:sldId id="275" r:id="rId3"/>
    <p:sldId id="277" r:id="rId4"/>
    <p:sldId id="311" r:id="rId5"/>
    <p:sldId id="279" r:id="rId6"/>
    <p:sldId id="280" r:id="rId7"/>
    <p:sldId id="305" r:id="rId8"/>
    <p:sldId id="316" r:id="rId9"/>
    <p:sldId id="317" r:id="rId10"/>
    <p:sldId id="318" r:id="rId11"/>
    <p:sldId id="319" r:id="rId12"/>
    <p:sldId id="320" r:id="rId13"/>
    <p:sldId id="322" r:id="rId14"/>
    <p:sldId id="321" r:id="rId15"/>
    <p:sldId id="313" r:id="rId16"/>
    <p:sldId id="323" r:id="rId17"/>
    <p:sldId id="314" r:id="rId18"/>
    <p:sldId id="315" r:id="rId19"/>
    <p:sldId id="294" r:id="rId20"/>
    <p:sldId id="295" r:id="rId21"/>
    <p:sldId id="326" r:id="rId22"/>
    <p:sldId id="287" r:id="rId23"/>
    <p:sldId id="302" r:id="rId24"/>
    <p:sldId id="303" r:id="rId25"/>
    <p:sldId id="293" r:id="rId26"/>
    <p:sldId id="291" r:id="rId27"/>
    <p:sldId id="306" r:id="rId28"/>
    <p:sldId id="307" r:id="rId29"/>
    <p:sldId id="288" r:id="rId30"/>
    <p:sldId id="304" r:id="rId31"/>
    <p:sldId id="289" r:id="rId32"/>
    <p:sldId id="297" r:id="rId33"/>
    <p:sldId id="292" r:id="rId34"/>
    <p:sldId id="298" r:id="rId35"/>
    <p:sldId id="299" r:id="rId36"/>
    <p:sldId id="312" r:id="rId37"/>
    <p:sldId id="325" r:id="rId38"/>
    <p:sldId id="308" r:id="rId39"/>
    <p:sldId id="324" r:id="rId40"/>
    <p:sldId id="30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22F2650-1F40-4CC4-AC20-C8CA71BE9BEC}">
          <p14:sldIdLst>
            <p14:sldId id="274"/>
            <p14:sldId id="275"/>
          </p14:sldIdLst>
        </p14:section>
        <p14:section name="개요" id="{D9A4B8F6-304C-4D6F-817C-DEEE09C9206B}">
          <p14:sldIdLst>
            <p14:sldId id="277"/>
            <p14:sldId id="311"/>
            <p14:sldId id="279"/>
            <p14:sldId id="280"/>
          </p14:sldIdLst>
        </p14:section>
        <p14:section name="아이템" id="{A0B231CD-519F-49E5-9272-7E19A17087A3}">
          <p14:sldIdLst>
            <p14:sldId id="305"/>
            <p14:sldId id="316"/>
            <p14:sldId id="317"/>
            <p14:sldId id="318"/>
            <p14:sldId id="319"/>
          </p14:sldIdLst>
        </p14:section>
        <p14:section name="인벤토리" id="{625ED30C-177B-45C3-B0FF-1352F57BD968}">
          <p14:sldIdLst>
            <p14:sldId id="320"/>
            <p14:sldId id="322"/>
            <p14:sldId id="321"/>
          </p14:sldIdLst>
        </p14:section>
        <p14:section name="아이템 강화" id="{F99AE3EA-2ADE-44A6-85AB-82C735774CFB}">
          <p14:sldIdLst>
            <p14:sldId id="313"/>
            <p14:sldId id="323"/>
          </p14:sldIdLst>
        </p14:section>
        <p14:section name="아이템 추천" id="{2A365C91-F3E9-463C-9816-4ADD25378B2D}">
          <p14:sldIdLst>
            <p14:sldId id="314"/>
          </p14:sldIdLst>
        </p14:section>
        <p14:section name="봉인 아이템" id="{781C04FF-C0BD-459C-BAC6-86341709D784}">
          <p14:sldIdLst>
            <p14:sldId id="315"/>
          </p14:sldIdLst>
        </p14:section>
        <p14:section name="던전" id="{377FF9FF-8B25-41DD-B15A-539AE3B79511}">
          <p14:sldIdLst>
            <p14:sldId id="294"/>
            <p14:sldId id="295"/>
            <p14:sldId id="326"/>
            <p14:sldId id="287"/>
          </p14:sldIdLst>
        </p14:section>
        <p14:section name="캐릭터" id="{71D65AD8-0681-470D-AE19-71B3B9506EB3}">
          <p14:sldIdLst>
            <p14:sldId id="302"/>
            <p14:sldId id="303"/>
            <p14:sldId id="293"/>
            <p14:sldId id="291"/>
            <p14:sldId id="306"/>
            <p14:sldId id="307"/>
          </p14:sldIdLst>
        </p14:section>
        <p14:section name="몬스터" id="{6C6B5C6E-FDF2-49FD-8C57-43EA9BB9756D}">
          <p14:sldIdLst>
            <p14:sldId id="288"/>
            <p14:sldId id="304"/>
            <p14:sldId id="289"/>
          </p14:sldIdLst>
        </p14:section>
        <p14:section name="스킬" id="{84F1DEA9-40AC-4D65-8892-18D0C5860C67}">
          <p14:sldIdLst>
            <p14:sldId id="297"/>
            <p14:sldId id="292"/>
            <p14:sldId id="298"/>
            <p14:sldId id="299"/>
          </p14:sldIdLst>
        </p14:section>
        <p14:section name="전투 시스템" id="{D971FFD3-4C64-467C-B10C-83F220DD4410}">
          <p14:sldIdLst>
            <p14:sldId id="312"/>
          </p14:sldIdLst>
        </p14:section>
        <p14:section name="기타 시스템" id="{5AA3EDFA-0E89-44DF-9E95-CF4E4E1DCBC2}">
          <p14:sldIdLst>
            <p14:sldId id="325"/>
            <p14:sldId id="308"/>
            <p14:sldId id="324"/>
          </p14:sldIdLst>
        </p14:section>
        <p14:section name="마무리" id="{022069DA-BD2A-41EA-A9F0-303F37FBC83D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6000"/>
    <a:srgbClr val="FFE699"/>
    <a:srgbClr val="95806D"/>
    <a:srgbClr val="B17ED8"/>
    <a:srgbClr val="FFD966"/>
    <a:srgbClr val="FFC000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5" autoAdjust="0"/>
  </p:normalViewPr>
  <p:slideViewPr>
    <p:cSldViewPr snapToGrid="0" showGuides="1">
      <p:cViewPr varScale="1">
        <p:scale>
          <a:sx n="102" d="100"/>
          <a:sy n="102" d="100"/>
        </p:scale>
        <p:origin x="126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2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C7B63-05D9-48CC-AD04-A1271FDC43FC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DB7AB-23CB-41E2-9A79-982E6620B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4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 용으로 </a:t>
            </a:r>
            <a:r>
              <a:rPr lang="ko-KR" altLang="en-US" dirty="0" err="1"/>
              <a:t>할려면</a:t>
            </a:r>
            <a:r>
              <a:rPr lang="ko-KR" altLang="en-US" dirty="0"/>
              <a:t> 어떻게 할 것인가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데이터 캐릭터 </a:t>
            </a:r>
            <a:r>
              <a:rPr lang="en-US" altLang="ko-KR" dirty="0"/>
              <a:t>: </a:t>
            </a:r>
            <a:r>
              <a:rPr lang="ko-KR" altLang="en-US" dirty="0"/>
              <a:t>시스템에 대한 이해도와 구현 방식을 설명</a:t>
            </a:r>
            <a:endParaRPr lang="en-US" altLang="ko-KR" dirty="0"/>
          </a:p>
          <a:p>
            <a:r>
              <a:rPr lang="en-US" altLang="ko-KR" dirty="0"/>
              <a:t>Collision</a:t>
            </a:r>
            <a:r>
              <a:rPr lang="ko-KR" altLang="en-US" dirty="0"/>
              <a:t>에서 </a:t>
            </a:r>
            <a:r>
              <a:rPr lang="en-US" altLang="ko-KR" dirty="0"/>
              <a:t>tag</a:t>
            </a:r>
            <a:r>
              <a:rPr lang="ko-KR" altLang="en-US" dirty="0"/>
              <a:t>를 사용하면 </a:t>
            </a:r>
            <a:r>
              <a:rPr lang="ko-KR" altLang="en-US" dirty="0" err="1"/>
              <a:t>연산량이</a:t>
            </a:r>
            <a:r>
              <a:rPr lang="ko-KR" altLang="en-US" dirty="0"/>
              <a:t> 늘어남 </a:t>
            </a:r>
            <a:r>
              <a:rPr lang="en-US" altLang="ko-KR" dirty="0"/>
              <a:t>Layer</a:t>
            </a:r>
            <a:r>
              <a:rPr lang="ko-KR" altLang="en-US" dirty="0"/>
              <a:t>를 사용해 줄일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23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10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87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게임의 컨텐츠가 </a:t>
            </a:r>
            <a:r>
              <a:rPr lang="en-US" altLang="ko-KR" sz="1200" dirty="0"/>
              <a:t>‘PVE’</a:t>
            </a:r>
            <a:r>
              <a:rPr lang="ko-KR" altLang="en-US" sz="1200" dirty="0"/>
              <a:t>형태로 진행됨으로 게임의 재미를 추가하기 위해 몬스터에 </a:t>
            </a:r>
            <a:r>
              <a:rPr lang="en-US" altLang="ko-KR" sz="1200" dirty="0"/>
              <a:t>AI</a:t>
            </a:r>
            <a:r>
              <a:rPr lang="ko-KR" altLang="en-US" sz="1200" dirty="0"/>
              <a:t>를 추가한다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플레이어는 몬스터의 행동 패턴을 학습하고 공략하는 것을 목표로 게임을 플레이 하게 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몬스터 </a:t>
            </a:r>
            <a:r>
              <a:rPr lang="en-US" altLang="ko-KR" sz="1200" dirty="0"/>
              <a:t>AI</a:t>
            </a:r>
            <a:r>
              <a:rPr lang="ko-KR" altLang="en-US" sz="1200" dirty="0"/>
              <a:t>는 </a:t>
            </a:r>
            <a:r>
              <a:rPr lang="en-US" altLang="ko-KR" sz="1200" dirty="0"/>
              <a:t>‘</a:t>
            </a:r>
            <a:r>
              <a:rPr lang="ko-KR" altLang="en-US" sz="1200" dirty="0"/>
              <a:t>유한 상태 머신</a:t>
            </a:r>
            <a:r>
              <a:rPr lang="en-US" altLang="ko-KR" sz="1200" dirty="0"/>
              <a:t>’</a:t>
            </a:r>
            <a:r>
              <a:rPr lang="ko-KR" altLang="en-US" sz="1200" dirty="0"/>
              <a:t>의 개념을 차용해 조건 검사 이후 변경된 상태 값에 따라 스스로 행동하도록 하려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따라서 몬스터의 상태 값을 변경하는 </a:t>
            </a:r>
            <a:r>
              <a:rPr lang="en-US" altLang="ko-KR" sz="1200" dirty="0"/>
              <a:t>AI</a:t>
            </a:r>
            <a:r>
              <a:rPr lang="ko-KR" altLang="en-US" sz="1200" dirty="0"/>
              <a:t>함수와 변경된 상태 값에 따라 행동을 취하는 </a:t>
            </a:r>
            <a:r>
              <a:rPr lang="en-US" altLang="ko-KR" sz="1200" dirty="0"/>
              <a:t>Action </a:t>
            </a:r>
            <a:r>
              <a:rPr lang="ko-KR" altLang="en-US" sz="1200" dirty="0"/>
              <a:t>함수 둘로 나눠 시스템을 진행한다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AI </a:t>
            </a:r>
            <a:r>
              <a:rPr lang="ko-KR" altLang="en-US" sz="1200" dirty="0"/>
              <a:t>함수는 </a:t>
            </a:r>
            <a:r>
              <a:rPr lang="en-US" altLang="ko-KR" sz="1200" dirty="0" err="1"/>
              <a:t>FixedUpdate</a:t>
            </a:r>
            <a:r>
              <a:rPr lang="en-US" altLang="ko-KR" sz="1200" dirty="0"/>
              <a:t> </a:t>
            </a:r>
            <a:r>
              <a:rPr lang="ko-KR" altLang="en-US" sz="1200" dirty="0"/>
              <a:t>함수에서 실행</a:t>
            </a:r>
            <a:r>
              <a:rPr lang="en-US" altLang="ko-KR" sz="1200" dirty="0"/>
              <a:t>, Action </a:t>
            </a:r>
            <a:r>
              <a:rPr lang="ko-KR" altLang="en-US" sz="1200" dirty="0"/>
              <a:t>함수는 </a:t>
            </a:r>
            <a:r>
              <a:rPr lang="en-US" altLang="ko-KR" sz="1200" dirty="0"/>
              <a:t>Update </a:t>
            </a:r>
            <a:r>
              <a:rPr lang="ko-KR" altLang="en-US" sz="1200" dirty="0"/>
              <a:t>함수에서 독립적으로 실행된다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Update </a:t>
            </a:r>
            <a:r>
              <a:rPr lang="ko-KR" altLang="en-US" sz="1200" dirty="0"/>
              <a:t>계열의 함수에서 실행</a:t>
            </a:r>
            <a:r>
              <a:rPr lang="en-US" altLang="ko-KR" sz="1200" dirty="0"/>
              <a:t>,</a:t>
            </a:r>
            <a:r>
              <a:rPr lang="ko-KR" altLang="en-US" sz="1200" dirty="0"/>
              <a:t> 몬스터 객체가 사라지기 전까지 반복 호출된다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99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타겟을 설정하는 자세한 방법 그림으로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985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그램도 함께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27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캐릭터가 공격 시 착용중인 아이템 </a:t>
            </a:r>
            <a:r>
              <a:rPr lang="en-US" altLang="ko-KR" dirty="0"/>
              <a:t>(USEITEM)</a:t>
            </a:r>
            <a:r>
              <a:rPr lang="ko-KR" altLang="en-US" dirty="0"/>
              <a:t>을 활용해 공격하게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착용하고 있는 무기마다 플레이어 캐릭터의 공격 모션이 달라진다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공격시</a:t>
            </a:r>
            <a:r>
              <a:rPr lang="ko-KR" altLang="en-US" dirty="0"/>
              <a:t> 착용하고 있는 무기에 해당하는 이펙트가 연출된다</a:t>
            </a:r>
            <a:r>
              <a:rPr lang="en-US" altLang="ko-KR" dirty="0"/>
              <a:t>. ( </a:t>
            </a:r>
            <a:r>
              <a:rPr lang="ko-KR" altLang="en-US" dirty="0"/>
              <a:t>검 </a:t>
            </a:r>
            <a:r>
              <a:rPr lang="en-US" altLang="ko-KR" dirty="0"/>
              <a:t>: </a:t>
            </a:r>
            <a:r>
              <a:rPr lang="ko-KR" altLang="en-US" dirty="0"/>
              <a:t>검기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: </a:t>
            </a:r>
            <a:r>
              <a:rPr lang="ko-KR" altLang="en-US" dirty="0"/>
              <a:t>총알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해당 이펙트에 충돌된 적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)</a:t>
            </a:r>
            <a:r>
              <a:rPr lang="ko-KR" altLang="en-US" dirty="0"/>
              <a:t>는 데미지를 받게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총알의 경우 </a:t>
            </a:r>
            <a:r>
              <a:rPr lang="ko-KR" altLang="en-US" dirty="0" err="1"/>
              <a:t>콜라이더</a:t>
            </a:r>
            <a:r>
              <a:rPr lang="ko-KR" altLang="en-US" dirty="0"/>
              <a:t> 충돌 전까지 직선 운동을 하고</a:t>
            </a:r>
            <a:endParaRPr lang="en-US" altLang="ko-KR" dirty="0"/>
          </a:p>
          <a:p>
            <a:r>
              <a:rPr lang="ko-KR" altLang="en-US" dirty="0"/>
              <a:t>검기의 경우 공격 범위에 생성된 이후 캐릭터의 모션이 종료되면 함께 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캐릭터의 공격은 주위에 공격할 대상이 없는 경우 캐릭터가 바라보는 방향으로 진행되며</a:t>
            </a:r>
            <a:endParaRPr lang="en-US" altLang="ko-KR" dirty="0"/>
          </a:p>
          <a:p>
            <a:r>
              <a:rPr lang="ko-KR" altLang="en-US" dirty="0"/>
              <a:t>캐릭터 주위에 공격할 대상이 있는 경우 해당 대상을 바라보든 방향으로 공격을 진행한다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캐릭터의 공격 모션은 총과 검이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총은 격발하는 모션만 있고</a:t>
            </a:r>
            <a:endParaRPr lang="en-US" altLang="ko-KR" dirty="0"/>
          </a:p>
          <a:p>
            <a:r>
              <a:rPr lang="ko-KR" altLang="en-US" dirty="0"/>
              <a:t>검은 또 다시 세부적으로 </a:t>
            </a:r>
            <a:r>
              <a:rPr lang="en-US" altLang="ko-KR" dirty="0"/>
              <a:t>3</a:t>
            </a:r>
            <a:r>
              <a:rPr lang="ko-KR" altLang="en-US" dirty="0"/>
              <a:t>개로 나뉜다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모션은 단계 동작으로 진행되며 </a:t>
            </a:r>
            <a:endParaRPr lang="en-US" altLang="ko-KR" dirty="0"/>
          </a:p>
          <a:p>
            <a:r>
              <a:rPr lang="en-US" altLang="ko-KR" dirty="0"/>
              <a:t>SD </a:t>
            </a:r>
            <a:r>
              <a:rPr lang="ko-KR" altLang="en-US" dirty="0"/>
              <a:t>캐릭터인 점을 감안해 동작 부분만 되면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41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기획서의 경우 전체 내용을 정리해서 최종적으로 이야기 하고 싶은 내용을 설명해야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8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5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유저의 체력이 지속적으로 감소되는 것은 페널티라고 생각하고 그것을 항상 가지고 게임을 플레이하면 유저 입자에서 불쾌감이 들 것이라 판단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마나가</a:t>
            </a:r>
            <a:r>
              <a:rPr lang="ko-KR" altLang="en-US" dirty="0"/>
              <a:t> 지속적으로 감소하고 </a:t>
            </a:r>
            <a:r>
              <a:rPr lang="en-US" altLang="ko-KR" dirty="0"/>
              <a:t>0</a:t>
            </a:r>
            <a:r>
              <a:rPr lang="ko-KR" altLang="en-US" dirty="0"/>
              <a:t>이 되는 순간 부터 체력이 점차 감소하게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유저가 사용한 마나는 방을 이동하면 일부 회복하고 </a:t>
            </a:r>
            <a:r>
              <a:rPr lang="ko-KR" altLang="en-US" dirty="0" err="1"/>
              <a:t>포션을</a:t>
            </a:r>
            <a:r>
              <a:rPr lang="ko-KR" altLang="en-US" dirty="0"/>
              <a:t> 획득하면 회복할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 내용과 의도를 다른 페이지로 나눠 설명하자 </a:t>
            </a:r>
            <a:r>
              <a:rPr lang="en-US" altLang="ko-KR" dirty="0"/>
              <a:t>( </a:t>
            </a:r>
            <a:r>
              <a:rPr lang="ko-KR" altLang="en-US" dirty="0"/>
              <a:t>가독성을 올릴 수 있도록 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310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키배열을 보여주고 사용할 키들을 이미지로 표시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착용 아이템</a:t>
            </a:r>
            <a:r>
              <a:rPr lang="en-US" altLang="ko-KR" dirty="0"/>
              <a:t>( </a:t>
            </a:r>
            <a:r>
              <a:rPr lang="ko-KR" altLang="en-US" dirty="0"/>
              <a:t>무기</a:t>
            </a:r>
            <a:r>
              <a:rPr lang="en-US" altLang="ko-KR" dirty="0"/>
              <a:t>)</a:t>
            </a:r>
            <a:r>
              <a:rPr lang="ko-KR" altLang="en-US" dirty="0"/>
              <a:t>의 경우 동일한 아이템 </a:t>
            </a:r>
            <a:r>
              <a:rPr lang="en-US" altLang="ko-KR" dirty="0"/>
              <a:t>3</a:t>
            </a:r>
            <a:r>
              <a:rPr lang="ko-KR" altLang="en-US" dirty="0"/>
              <a:t>개를 모으게 되면 해당 아이템 </a:t>
            </a:r>
            <a:r>
              <a:rPr lang="en-US" altLang="ko-KR" dirty="0"/>
              <a:t>3</a:t>
            </a:r>
            <a:r>
              <a:rPr lang="ko-KR" altLang="en-US" dirty="0"/>
              <a:t>개를 소비하는 것으로 더 높은 단계의 아이템을 만들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파밍의</a:t>
            </a:r>
            <a:r>
              <a:rPr lang="ko-KR" altLang="en-US" dirty="0"/>
              <a:t> 좋지 않은 경험을 배제하고 좋은 경험만 가질 수 있도록 하기 위해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33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아이템 추천기능</a:t>
            </a:r>
            <a:endParaRPr lang="en-US" altLang="ko-KR" dirty="0"/>
          </a:p>
          <a:p>
            <a:r>
              <a:rPr lang="ko-KR" altLang="en-US" dirty="0" err="1"/>
              <a:t>상황별</a:t>
            </a:r>
            <a:r>
              <a:rPr lang="ko-KR" altLang="en-US" dirty="0"/>
              <a:t> 또는 유저 </a:t>
            </a:r>
            <a:r>
              <a:rPr lang="ko-KR" altLang="en-US" dirty="0" err="1"/>
              <a:t>성향별</a:t>
            </a:r>
            <a:r>
              <a:rPr lang="ko-KR" altLang="en-US" dirty="0"/>
              <a:t> 아이템을 추천해 유저가 일일이 인벤토리에 들어가지 않아도 원하는 상황에 즉각적으로 아이템을 사용할 수 있도록 돕는다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유저의 체력이 </a:t>
            </a:r>
            <a:r>
              <a:rPr lang="en-US" altLang="ko-KR" dirty="0"/>
              <a:t>20%</a:t>
            </a:r>
            <a:r>
              <a:rPr lang="ko-KR" altLang="en-US" dirty="0"/>
              <a:t>이하인 경우 체력 보충이 필요하다 판단해 인벤토리에 소지하고 있는 </a:t>
            </a:r>
            <a:r>
              <a:rPr lang="ko-KR" altLang="en-US" dirty="0" err="1"/>
              <a:t>포션</a:t>
            </a:r>
            <a:r>
              <a:rPr lang="ko-KR" altLang="en-US" dirty="0"/>
              <a:t> 아이템을 팝업 창으로 화면 모서리에 띄워 </a:t>
            </a:r>
            <a:r>
              <a:rPr lang="ko-KR" altLang="en-US" dirty="0" err="1"/>
              <a:t>터치시</a:t>
            </a:r>
            <a:r>
              <a:rPr lang="ko-KR" altLang="en-US" dirty="0"/>
              <a:t> 사용되도록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 유저가 획득한 아이템들 중 유저의 성향에 맞는 아이템</a:t>
            </a:r>
            <a:r>
              <a:rPr lang="en-US" altLang="ko-KR" dirty="0"/>
              <a:t>( </a:t>
            </a:r>
            <a:r>
              <a:rPr lang="ko-KR" altLang="en-US" dirty="0"/>
              <a:t>공격력 증가 계열</a:t>
            </a:r>
            <a:r>
              <a:rPr lang="en-US" altLang="ko-KR" dirty="0"/>
              <a:t>)</a:t>
            </a:r>
            <a:r>
              <a:rPr lang="ko-KR" altLang="en-US" dirty="0"/>
              <a:t>을 발견하게 되면 해당 아이템을 추천해주는 팝업을 띄워 </a:t>
            </a:r>
            <a:r>
              <a:rPr lang="ko-KR" altLang="en-US" dirty="0" err="1"/>
              <a:t>터치시</a:t>
            </a:r>
            <a:r>
              <a:rPr lang="ko-KR" altLang="en-US" dirty="0"/>
              <a:t> 자동으로 착용되도록 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슬라이드에서 설명한 아이템 강화 또한 인벤토리에서 직접 강화 버튼을 누르는 것이 아닌 동일한 아이템 </a:t>
            </a:r>
            <a:r>
              <a:rPr lang="en-US" altLang="ko-KR" dirty="0"/>
              <a:t>3</a:t>
            </a:r>
            <a:r>
              <a:rPr lang="ko-KR" altLang="en-US" dirty="0"/>
              <a:t>종을 모았다는 알림과 함께 </a:t>
            </a:r>
            <a:r>
              <a:rPr lang="ko-KR" altLang="en-US" dirty="0" err="1"/>
              <a:t>터치시</a:t>
            </a:r>
            <a:r>
              <a:rPr lang="ko-KR" altLang="en-US" dirty="0"/>
              <a:t> 강화된 장비를 획득할 수 있도록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06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사망시</a:t>
            </a:r>
            <a:r>
              <a:rPr lang="ko-KR" altLang="en-US" dirty="0"/>
              <a:t> 보상으로 아이템 가져가기</a:t>
            </a:r>
            <a:endParaRPr lang="en-US" altLang="ko-KR" dirty="0"/>
          </a:p>
          <a:p>
            <a:r>
              <a:rPr lang="ko-KR" altLang="en-US" dirty="0"/>
              <a:t>캐릭터가 </a:t>
            </a:r>
            <a:r>
              <a:rPr lang="ko-KR" altLang="en-US" dirty="0" err="1"/>
              <a:t>사망하게되면</a:t>
            </a:r>
            <a:r>
              <a:rPr lang="ko-KR" altLang="en-US" dirty="0"/>
              <a:t> 기존에는 획득한 아이템 모두를 잃게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유저가 들인 시간 대비 위 방식은 좋지 않은 플레이 경험으로 이어질 가능성이 있기에 인벤토리에 가지고 있던 아이템 </a:t>
            </a:r>
            <a:r>
              <a:rPr lang="en-US" altLang="ko-KR" dirty="0"/>
              <a:t>( </a:t>
            </a:r>
            <a:r>
              <a:rPr lang="ko-KR" altLang="en-US" dirty="0"/>
              <a:t>착용 중이던 아이템 포함</a:t>
            </a:r>
            <a:r>
              <a:rPr lang="en-US" altLang="ko-KR" dirty="0"/>
              <a:t>)</a:t>
            </a:r>
            <a:r>
              <a:rPr lang="ko-KR" altLang="en-US" dirty="0"/>
              <a:t>을 하나 가지고 마을로 복귀할 수 있도록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종의 아이템이 인벤토리에서 랜덤으로 등장하며 등장한 아이템은 </a:t>
            </a:r>
            <a:r>
              <a:rPr lang="en-US" altLang="ko-KR" dirty="0"/>
              <a:t>1</a:t>
            </a:r>
            <a:r>
              <a:rPr lang="ko-KR" altLang="en-US" dirty="0"/>
              <a:t>회에 한해 무료로 가져 갈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랜덤으로 뽑힌 </a:t>
            </a:r>
            <a:r>
              <a:rPr lang="en-US" altLang="ko-KR" dirty="0"/>
              <a:t>3</a:t>
            </a:r>
            <a:r>
              <a:rPr lang="ko-KR" altLang="en-US" dirty="0"/>
              <a:t>종의 아이템이 마음에 들지 않은 경우도 있고 이전 게임에서 매우 높은 등급의 아이템을 인벤토리에 가지고 있던 경우라면 해당 아이템이 랜덤으로 뽑히길 유저는 바랄 것이다</a:t>
            </a:r>
            <a:r>
              <a:rPr lang="en-US" altLang="ko-KR" dirty="0"/>
              <a:t>. </a:t>
            </a:r>
            <a:r>
              <a:rPr lang="ko-KR" altLang="en-US" dirty="0"/>
              <a:t>그렇기에 가져갈 아이템을 새롭게 뽑을 수 있도록 한다</a:t>
            </a:r>
            <a:r>
              <a:rPr lang="en-US" altLang="ko-KR" dirty="0"/>
              <a:t>. </a:t>
            </a:r>
            <a:r>
              <a:rPr lang="ko-KR" altLang="en-US" dirty="0"/>
              <a:t>대신 유저가 가지고 있던 재화</a:t>
            </a:r>
            <a:r>
              <a:rPr lang="en-US" altLang="ko-KR" dirty="0"/>
              <a:t>, </a:t>
            </a:r>
            <a:r>
              <a:rPr lang="ko-KR" altLang="en-US" dirty="0"/>
              <a:t>없다면 게임의 진행 보상 중 일부를 소비해야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가져간 아이템은 다음 게임에서 유저가 선택적으로 사용할 수 있는데 무작정 </a:t>
            </a:r>
            <a:r>
              <a:rPr lang="ko-KR" altLang="en-US" dirty="0" err="1"/>
              <a:t>사용가능하게</a:t>
            </a:r>
            <a:r>
              <a:rPr lang="ko-KR" altLang="en-US" dirty="0"/>
              <a:t> 되는데 한번 던전에 가져가면 다시 가지고 나올 수 없게 된다</a:t>
            </a:r>
            <a:r>
              <a:rPr lang="en-US" altLang="ko-KR" dirty="0"/>
              <a:t>. ( </a:t>
            </a:r>
            <a:r>
              <a:rPr lang="ko-KR" altLang="en-US" dirty="0"/>
              <a:t>대신 해당 게임에서 동일한 아이템을 또 획득하면 해당 아이템을 가져 나올 수 있음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그리고 유저가 던전에 가져간 아이템은 사용을 위한 미션이 있는데 아이템의 등급 별로 미션의 난이도가 책정 된다</a:t>
            </a:r>
            <a:r>
              <a:rPr lang="en-US" altLang="ko-KR" dirty="0"/>
              <a:t>. ( 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몬스터 </a:t>
            </a:r>
            <a:r>
              <a:rPr lang="en-US" altLang="ko-KR" dirty="0"/>
              <a:t>10</a:t>
            </a:r>
            <a:r>
              <a:rPr lang="ko-KR" altLang="en-US" dirty="0"/>
              <a:t>마리 처치 </a:t>
            </a:r>
            <a:r>
              <a:rPr lang="en-US" altLang="ko-KR" dirty="0"/>
              <a:t>: </a:t>
            </a:r>
            <a:r>
              <a:rPr lang="ko-KR" altLang="en-US" dirty="0"/>
              <a:t>일반 등급</a:t>
            </a:r>
            <a:r>
              <a:rPr lang="en-US" altLang="ko-KR" dirty="0"/>
              <a:t>, </a:t>
            </a:r>
            <a:r>
              <a:rPr lang="ko-KR" altLang="en-US" dirty="0"/>
              <a:t>몬스터 </a:t>
            </a:r>
            <a:r>
              <a:rPr lang="en-US" altLang="ko-KR" dirty="0"/>
              <a:t>20</a:t>
            </a:r>
            <a:r>
              <a:rPr lang="ko-KR" altLang="en-US" dirty="0"/>
              <a:t>마리 처치 고 등급</a:t>
            </a:r>
            <a:r>
              <a:rPr lang="en-US" altLang="ko-KR" dirty="0"/>
              <a:t>, </a:t>
            </a:r>
            <a:r>
              <a:rPr lang="ko-KR" altLang="en-US" dirty="0"/>
              <a:t>몬스터 </a:t>
            </a:r>
            <a:r>
              <a:rPr lang="en-US" altLang="ko-KR" dirty="0"/>
              <a:t>30</a:t>
            </a:r>
            <a:r>
              <a:rPr lang="ko-KR" altLang="en-US" dirty="0"/>
              <a:t>마리 처치 </a:t>
            </a:r>
            <a:r>
              <a:rPr lang="en-US" altLang="ko-KR" dirty="0"/>
              <a:t>: </a:t>
            </a:r>
            <a:r>
              <a:rPr lang="ko-KR" altLang="en-US" dirty="0"/>
              <a:t>전설 등급 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아이템 사용 조건 미션 또한 이전 슬라이드의 내용과 동일하게 화면 팝업으로 보여주고 클리어 시 사라지도록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04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의도가 빠져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20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이것을 어떻게 설계할지 정리 </a:t>
            </a:r>
            <a:endParaRPr lang="en-US" altLang="ko-KR" dirty="0"/>
          </a:p>
          <a:p>
            <a:r>
              <a:rPr lang="ko-KR" altLang="en-US" dirty="0"/>
              <a:t>이것을 보고 프로그래머가 어떻게 </a:t>
            </a:r>
            <a:r>
              <a:rPr lang="ko-KR" altLang="en-US" dirty="0" err="1"/>
              <a:t>맵을</a:t>
            </a:r>
            <a:r>
              <a:rPr lang="ko-KR" altLang="en-US" dirty="0"/>
              <a:t> 디자인할지 정할 수 있도록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DB7AB-23CB-41E2-9A79-982E6620BDD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18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0E7975F-D1C8-4BF3-811B-8BE8CEDB92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4969905-3298-424B-BD5C-766F5AF4AF1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0FBBED4-0DB3-47C7-94D5-F4FC04BACF78}"/>
                </a:ext>
              </a:extLst>
            </p:cNvPr>
            <p:cNvSpPr/>
            <p:nvPr userDrawn="1"/>
          </p:nvSpPr>
          <p:spPr>
            <a:xfrm>
              <a:off x="0" y="0"/>
              <a:ext cx="9235440" cy="68580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8839D4E3-4369-4AB6-8D66-8271063F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926079"/>
            <a:ext cx="7885176" cy="1005842"/>
          </a:xfrm>
          <a:prstGeom prst="rect">
            <a:avLst/>
          </a:prstGeom>
        </p:spPr>
        <p:txBody>
          <a:bodyPr anchor="ctr"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1A3A2B-EA63-4E82-B07C-FCF501FF6C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31936" y="5678424"/>
            <a:ext cx="3212592" cy="758952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50000"/>
              </a:lnSpc>
              <a:buNone/>
              <a:defRPr sz="1600"/>
            </a:lvl1pPr>
          </a:lstStyle>
          <a:p>
            <a:pPr lvl="0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76ACCE-84AD-40B9-A074-E5F77531F1E9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13" name="Picture 2" descr="b, gear icon">
              <a:extLst>
                <a:ext uri="{FF2B5EF4-FFF2-40B4-BE49-F238E27FC236}">
                  <a16:creationId xmlns:a16="http://schemas.microsoft.com/office/drawing/2014/main" id="{4611C7FE-7EEF-4599-AD19-40C463CF6E5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, gear icon">
              <a:extLst>
                <a:ext uri="{FF2B5EF4-FFF2-40B4-BE49-F238E27FC236}">
                  <a16:creationId xmlns:a16="http://schemas.microsoft.com/office/drawing/2014/main" id="{301DB2CF-9F48-4262-B713-82D5A8DD3FC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 descr="b, gear icon">
            <a:extLst>
              <a:ext uri="{FF2B5EF4-FFF2-40B4-BE49-F238E27FC236}">
                <a16:creationId xmlns:a16="http://schemas.microsoft.com/office/drawing/2014/main" id="{A4348095-96F2-46AC-93D2-42E702BBAD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0E7975F-D1C8-4BF3-811B-8BE8CEDB92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4969905-3298-424B-BD5C-766F5AF4AF11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A0FBBED4-0DB3-47C7-94D5-F4FC04BACF78}"/>
                </a:ext>
              </a:extLst>
            </p:cNvPr>
            <p:cNvSpPr/>
            <p:nvPr userDrawn="1"/>
          </p:nvSpPr>
          <p:spPr>
            <a:xfrm>
              <a:off x="0" y="0"/>
              <a:ext cx="5212080" cy="6858000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9">
            <a:extLst>
              <a:ext uri="{FF2B5EF4-FFF2-40B4-BE49-F238E27FC236}">
                <a16:creationId xmlns:a16="http://schemas.microsoft.com/office/drawing/2014/main" id="{8839D4E3-4369-4AB6-8D66-8271063F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926079"/>
            <a:ext cx="4410456" cy="1005842"/>
          </a:xfrm>
          <a:prstGeom prst="rect">
            <a:avLst/>
          </a:prstGeom>
        </p:spPr>
        <p:txBody>
          <a:bodyPr anchor="ctr"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1A3A2B-EA63-4E82-B07C-FCF501FF6C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42432" y="713232"/>
            <a:ext cx="5212080" cy="54315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Font typeface="Wingdings" panose="05000000000000000000" pitchFamily="2" charset="2"/>
              <a:buNone/>
              <a:defRPr sz="2000" b="1"/>
            </a:lvl1pPr>
          </a:lstStyle>
          <a:p>
            <a:pPr lvl="0"/>
            <a:endParaRPr lang="ko-KR" altLang="en-US" dirty="0"/>
          </a:p>
        </p:txBody>
      </p:sp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178400E6-314F-4B85-8F67-A1B5B124176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5400000" flipH="1" flipV="1">
            <a:off x="-11248" y="5618030"/>
            <a:ext cx="1260743" cy="1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2C8EC9-924B-4A43-8A63-A11499BE35B6}"/>
              </a:ext>
            </a:extLst>
          </p:cNvPr>
          <p:cNvGrpSpPr/>
          <p:nvPr userDrawn="1"/>
        </p:nvGrpSpPr>
        <p:grpSpPr>
          <a:xfrm>
            <a:off x="0" y="-127242"/>
            <a:ext cx="1971675" cy="1378192"/>
            <a:chOff x="-1" y="-290283"/>
            <a:chExt cx="4339773" cy="3033482"/>
          </a:xfrm>
        </p:grpSpPr>
        <p:pic>
          <p:nvPicPr>
            <p:cNvPr id="14" name="Picture 2" descr="b, gear icon">
              <a:extLst>
                <a:ext uri="{FF2B5EF4-FFF2-40B4-BE49-F238E27FC236}">
                  <a16:creationId xmlns:a16="http://schemas.microsoft.com/office/drawing/2014/main" id="{EC59BA4B-8B79-4253-8E55-D96FDF11A68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30400" y="-290283"/>
              <a:ext cx="2409372" cy="2409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b, gear icon">
              <a:extLst>
                <a:ext uri="{FF2B5EF4-FFF2-40B4-BE49-F238E27FC236}">
                  <a16:creationId xmlns:a16="http://schemas.microsoft.com/office/drawing/2014/main" id="{06DB0167-480C-4018-B80C-D1342A50818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436" r="50000"/>
            <a:stretch/>
          </p:blipFill>
          <p:spPr bwMode="auto">
            <a:xfrm rot="5400000" flipH="1" flipV="1">
              <a:off x="125207" y="-125210"/>
              <a:ext cx="2743201" cy="299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67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C8E3D-7DB4-4C6C-BA50-C6805792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98664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0C386-1207-4CA4-804B-816D3127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32" y="905256"/>
            <a:ext cx="11527536" cy="54772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5CC40-F83D-46AF-83A4-89A10A54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13DC449-342D-43F0-9898-5308B6905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70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338462" y="770566"/>
            <a:ext cx="5750642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707541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19" y="0"/>
            <a:ext cx="8646495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12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1713782" y="-604754"/>
            <a:ext cx="3000001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98664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5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4595889" y="-3486860"/>
            <a:ext cx="3000001" cy="11528204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89786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49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육각형 9">
            <a:extLst>
              <a:ext uri="{FF2B5EF4-FFF2-40B4-BE49-F238E27FC236}">
                <a16:creationId xmlns:a16="http://schemas.microsoft.com/office/drawing/2014/main" id="{70EDD1B4-701E-466E-B2AF-6671BD05E02C}"/>
              </a:ext>
            </a:extLst>
          </p:cNvPr>
          <p:cNvSpPr/>
          <p:nvPr userDrawn="1"/>
        </p:nvSpPr>
        <p:spPr>
          <a:xfrm rot="5400000">
            <a:off x="7490256" y="2109409"/>
            <a:ext cx="2975256" cy="5763990"/>
          </a:xfrm>
          <a:prstGeom prst="hexagon">
            <a:avLst>
              <a:gd name="adj" fmla="val 6199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338462" y="770566"/>
            <a:ext cx="5750642" cy="5763990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7BECECB5-2EFF-418A-9EF6-20E6E7AEC8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43694"/>
            <a:ext cx="5764212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707541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024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육각형 9">
            <a:extLst>
              <a:ext uri="{FF2B5EF4-FFF2-40B4-BE49-F238E27FC236}">
                <a16:creationId xmlns:a16="http://schemas.microsoft.com/office/drawing/2014/main" id="{70EDD1B4-701E-466E-B2AF-6671BD05E02C}"/>
              </a:ext>
            </a:extLst>
          </p:cNvPr>
          <p:cNvSpPr/>
          <p:nvPr userDrawn="1"/>
        </p:nvSpPr>
        <p:spPr>
          <a:xfrm rot="5400000">
            <a:off x="4724233" y="-748752"/>
            <a:ext cx="2743200" cy="11528092"/>
          </a:xfrm>
          <a:prstGeom prst="hexagon">
            <a:avLst>
              <a:gd name="adj" fmla="val 6199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53AE4EC3-6429-43C4-9F03-7933109A1099}"/>
              </a:ext>
            </a:extLst>
          </p:cNvPr>
          <p:cNvSpPr/>
          <p:nvPr userDrawn="1"/>
        </p:nvSpPr>
        <p:spPr>
          <a:xfrm rot="5400000">
            <a:off x="4724233" y="-3491952"/>
            <a:ext cx="2743200" cy="11528091"/>
          </a:xfrm>
          <a:prstGeom prst="hexagon">
            <a:avLst>
              <a:gd name="adj" fmla="val 3901"/>
              <a:gd name="vf" fmla="val 1154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7" y="904875"/>
            <a:ext cx="11528091" cy="2743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100"/>
            </a:lvl4pPr>
            <a:lvl5pPr>
              <a:lnSpc>
                <a:spcPct val="15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73B8A900-F809-44BF-863E-9DA8C0E36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787" y="3643694"/>
            <a:ext cx="11528091" cy="2743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100"/>
            </a:lvl4pPr>
            <a:lvl5pPr>
              <a:lnSpc>
                <a:spcPct val="15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716419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6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10">
            <a:extLst>
              <a:ext uri="{FF2B5EF4-FFF2-40B4-BE49-F238E27FC236}">
                <a16:creationId xmlns:a16="http://schemas.microsoft.com/office/drawing/2014/main" id="{1DB795A2-619C-463F-8AB8-8CA786C4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88" y="904874"/>
            <a:ext cx="5764212" cy="5422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10">
            <a:extLst>
              <a:ext uri="{FF2B5EF4-FFF2-40B4-BE49-F238E27FC236}">
                <a16:creationId xmlns:a16="http://schemas.microsoft.com/office/drawing/2014/main" id="{8DDEDC2A-8F1E-449F-94B3-4123935121A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227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626ECC-3059-4BB7-B386-9975F7B1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"/>
            <a:ext cx="2698664" cy="77723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2D2945FC-22E0-4F86-A8A2-B417EE9D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79032"/>
            <a:ext cx="1676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583E1EA6-FDF9-48F5-96A0-B840ABFA89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675E1DF-D89E-4DAD-BFB4-67BA38F4E0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3720" y="0"/>
            <a:ext cx="8646494" cy="3937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464F36-BA83-426F-928C-4690D9BC73E5}"/>
              </a:ext>
            </a:extLst>
          </p:cNvPr>
          <p:cNvGrpSpPr/>
          <p:nvPr userDrawn="1"/>
        </p:nvGrpSpPr>
        <p:grpSpPr>
          <a:xfrm>
            <a:off x="0" y="0"/>
            <a:ext cx="12192000" cy="777240"/>
            <a:chOff x="0" y="0"/>
            <a:chExt cx="12192000" cy="11064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ED4E2D-1AA0-4C44-992D-96E3CEFE9C42}"/>
                </a:ext>
              </a:extLst>
            </p:cNvPr>
            <p:cNvSpPr/>
            <p:nvPr userDrawn="1"/>
          </p:nvSpPr>
          <p:spPr>
            <a:xfrm>
              <a:off x="0" y="0"/>
              <a:ext cx="12192000" cy="5669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BEB3D529-B6ED-4762-8B8D-FEE183CE3D33}"/>
                </a:ext>
              </a:extLst>
            </p:cNvPr>
            <p:cNvSpPr/>
            <p:nvPr userDrawn="1"/>
          </p:nvSpPr>
          <p:spPr>
            <a:xfrm>
              <a:off x="0" y="0"/>
              <a:ext cx="3213717" cy="1106424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4AB0C2-5DBB-47EC-B2C7-2EB7BB6617E8}"/>
              </a:ext>
            </a:extLst>
          </p:cNvPr>
          <p:cNvGrpSpPr/>
          <p:nvPr userDrawn="1"/>
        </p:nvGrpSpPr>
        <p:grpSpPr>
          <a:xfrm rot="10800000">
            <a:off x="0" y="6459741"/>
            <a:ext cx="12192000" cy="398258"/>
            <a:chOff x="0" y="0"/>
            <a:chExt cx="12192000" cy="110643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77A87D-74BE-49C2-A00C-ED637B12DF2B}"/>
                </a:ext>
              </a:extLst>
            </p:cNvPr>
            <p:cNvSpPr/>
            <p:nvPr userDrawn="1"/>
          </p:nvSpPr>
          <p:spPr>
            <a:xfrm>
              <a:off x="0" y="0"/>
              <a:ext cx="12192000" cy="5669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F5379009-8C36-43BE-9D1C-F4B62BCCB043}"/>
                </a:ext>
              </a:extLst>
            </p:cNvPr>
            <p:cNvSpPr/>
            <p:nvPr userDrawn="1"/>
          </p:nvSpPr>
          <p:spPr>
            <a:xfrm>
              <a:off x="0" y="8"/>
              <a:ext cx="1059402" cy="1106424"/>
            </a:xfrm>
            <a:prstGeom prst="homePlat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4EB48BCA-C115-4925-980F-130A94FF5A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95934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DDF63C64-EDED-4685-AE22-4B2AB90483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4109" y="2709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, gear icon">
            <a:extLst>
              <a:ext uri="{FF2B5EF4-FFF2-40B4-BE49-F238E27FC236}">
                <a16:creationId xmlns:a16="http://schemas.microsoft.com/office/drawing/2014/main" id="{6D31E49B-4BCB-4745-8359-8008220F25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1827054" y="6459735"/>
            <a:ext cx="364944" cy="3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55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3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png"/><Relationship Id="rId7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16.png"/><Relationship Id="rId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8.jpe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4.xml"/><Relationship Id="rId7" Type="http://schemas.openxmlformats.org/officeDocument/2006/relationships/slide" Target="slide2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slide" Target="slide7.xml"/><Relationship Id="rId10" Type="http://schemas.openxmlformats.org/officeDocument/2006/relationships/slide" Target="slide19.xml"/><Relationship Id="rId4" Type="http://schemas.openxmlformats.org/officeDocument/2006/relationships/slide" Target="slide8.xml"/><Relationship Id="rId9" Type="http://schemas.openxmlformats.org/officeDocument/2006/relationships/slide" Target="slide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D16A7-64E6-4666-9D89-2F82ECF3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926079"/>
            <a:ext cx="8525256" cy="10058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타임 키퍼</a:t>
            </a:r>
            <a:r>
              <a:rPr lang="en-US" altLang="ko-KR" dirty="0"/>
              <a:t>’ </a:t>
            </a:r>
            <a:r>
              <a:rPr lang="ko-KR" altLang="en-US" dirty="0"/>
              <a:t>로그 </a:t>
            </a:r>
            <a:r>
              <a:rPr lang="ko-KR" altLang="en-US" dirty="0" err="1"/>
              <a:t>라이크</a:t>
            </a:r>
            <a:r>
              <a:rPr lang="ko-KR" altLang="en-US" dirty="0"/>
              <a:t> 게임 시스템 기획서</a:t>
            </a:r>
            <a:br>
              <a:rPr lang="en-US" altLang="ko-KR" dirty="0"/>
            </a:br>
            <a:r>
              <a:rPr lang="ko-KR" altLang="en-US" sz="1400" dirty="0"/>
              <a:t>부제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로그라이크</a:t>
            </a:r>
            <a:r>
              <a:rPr lang="ko-KR" altLang="en-US" sz="1400" dirty="0"/>
              <a:t> 장르의 게임성을 유지하되 진입장벽을 낮춰 줄 시스템 기획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6561CA-9F5A-4FDD-BAEB-EEDD6213B3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1446669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내용 개체 틀 24" descr="검은색, 하얀색, 여자, 컴퓨터이(가) 표시된 사진&#10;&#10;자동 생성된 설명">
            <a:extLst>
              <a:ext uri="{FF2B5EF4-FFF2-40B4-BE49-F238E27FC236}">
                <a16:creationId xmlns:a16="http://schemas.microsoft.com/office/drawing/2014/main" id="{D17BBECE-E77C-4DF0-BADB-783325619DF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40" y="1111314"/>
            <a:ext cx="4200508" cy="2030144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1EEA-0358-4974-939B-41CFF869EF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021205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아이템 설명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r>
              <a:rPr lang="ko-KR" altLang="en-US" sz="1200" dirty="0"/>
              <a:t>인벤토리에 저장되어 효과를 발휘하는 아이템</a:t>
            </a:r>
            <a:endParaRPr lang="en-US" altLang="ko-KR" sz="1200" dirty="0"/>
          </a:p>
          <a:p>
            <a:r>
              <a:rPr lang="ko-KR" altLang="en-US" sz="1200" dirty="0"/>
              <a:t>직접 사용하지 않아도 효과가 발동됨</a:t>
            </a:r>
            <a:endParaRPr lang="en-US" altLang="ko-KR" sz="1200" dirty="0"/>
          </a:p>
          <a:p>
            <a:r>
              <a:rPr lang="ko-KR" altLang="en-US" sz="1200" dirty="0"/>
              <a:t>인벤토리에서 해당 아이템이 사라지면 동시에 적용되던 효과도 사라짐</a:t>
            </a:r>
            <a:endParaRPr lang="en-US" altLang="ko-KR" sz="1200" dirty="0"/>
          </a:p>
          <a:p>
            <a:r>
              <a:rPr lang="ko-KR" altLang="en-US" sz="1200" dirty="0"/>
              <a:t>인벤토리 공간을 차지하는 대신 이로운 효과를 얻게 됨</a:t>
            </a:r>
            <a:endParaRPr lang="en-US" altLang="ko-KR" sz="1200" dirty="0"/>
          </a:p>
          <a:p>
            <a:r>
              <a:rPr lang="ko-KR" altLang="en-US" sz="1200" dirty="0"/>
              <a:t>무기와 동일하게 아이템 등급에 영향을 크게 받음</a:t>
            </a:r>
            <a:endParaRPr lang="en-US" altLang="ko-KR" sz="1200" dirty="0"/>
          </a:p>
        </p:txBody>
      </p:sp>
      <p:pic>
        <p:nvPicPr>
          <p:cNvPr id="28" name="내용 개체 틀 27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887DDDC0-4856-46D5-BDCC-E32D9A41CE5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0" y="4052613"/>
            <a:ext cx="4834547" cy="1280271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A10A78F-75D6-46CE-83C0-78ADF637E7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2926080"/>
            <a:ext cx="5764212" cy="346081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 특성상 유저에게 아주 사소한 것까지 선택을 하게 </a:t>
            </a:r>
            <a:r>
              <a:rPr lang="ko-KR" altLang="en-US" sz="1200" dirty="0" err="1"/>
              <a:t>만듬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아이템 또한 동일한 용도로 제한된 인벤토리 공간을 사용하는 것으로 효과를 받을 것인지 아니면 포기하고 다른 아이템을 획득할 것인지 선택하게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아이템이 인벤토리 공간과 무게를 차지하기 때문에 자연스럽게 인벤토리 공간이 부족하다고 유저는 판단함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유저의 플레이 성향에 따라 인벤토리 공간을 늘릴 것인지 아니면 다른 능력에 자원을 투자할 것인지 고민함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874C99-022C-48C9-968D-27307979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0EB02-2964-4112-AA13-1298E6D7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180A49-45E4-471C-B88A-16731BFD3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부적</a:t>
            </a:r>
            <a:r>
              <a:rPr lang="en-US" altLang="ko-KR" dirty="0"/>
              <a:t>(Amulet)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076DBA2-50F7-41B3-B25B-65150A799A61}"/>
              </a:ext>
            </a:extLst>
          </p:cNvPr>
          <p:cNvGrpSpPr/>
          <p:nvPr/>
        </p:nvGrpSpPr>
        <p:grpSpPr>
          <a:xfrm>
            <a:off x="10052819" y="-998220"/>
            <a:ext cx="4191501" cy="2022666"/>
            <a:chOff x="10052819" y="-998220"/>
            <a:chExt cx="4191501" cy="2022666"/>
          </a:xfrm>
        </p:grpSpPr>
        <p:pic>
          <p:nvPicPr>
            <p:cNvPr id="4098" name="Picture 2" descr="아 아슈타르테 키워야댐미카? - 던전앤 파이터(던파) - 에펨코리아">
              <a:extLst>
                <a:ext uri="{FF2B5EF4-FFF2-40B4-BE49-F238E27FC236}">
                  <a16:creationId xmlns:a16="http://schemas.microsoft.com/office/drawing/2014/main" id="{248167F1-9B31-47B4-884E-FFF5A9CF6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" t="38584" r="7083" b="22763"/>
            <a:stretch/>
          </p:blipFill>
          <p:spPr bwMode="auto">
            <a:xfrm>
              <a:off x="12085320" y="-996760"/>
              <a:ext cx="2159000" cy="202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767B6D-B088-4A98-A179-A2F8CABFECFA}"/>
                </a:ext>
              </a:extLst>
            </p:cNvPr>
            <p:cNvGrpSpPr/>
            <p:nvPr/>
          </p:nvGrpSpPr>
          <p:grpSpPr>
            <a:xfrm>
              <a:off x="10052819" y="-996760"/>
              <a:ext cx="1405318" cy="1197213"/>
              <a:chOff x="8287519" y="-996760"/>
              <a:chExt cx="1405318" cy="119721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BE10BE28-6A66-4017-9E47-69CFD8FBC00F}"/>
                  </a:ext>
                </a:extLst>
              </p:cNvPr>
              <p:cNvSpPr/>
              <p:nvPr/>
            </p:nvSpPr>
            <p:spPr>
              <a:xfrm>
                <a:off x="8287519" y="-996760"/>
                <a:ext cx="1380730" cy="1197213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Picture 16" descr="Earrings Icons - Download Free Vector Icons | Noun Project">
                <a:extLst>
                  <a:ext uri="{FF2B5EF4-FFF2-40B4-BE49-F238E27FC236}">
                    <a16:creationId xmlns:a16="http://schemas.microsoft.com/office/drawing/2014/main" id="{6583C3C0-E687-472E-B940-EA8497EC9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3763" y="-920779"/>
                <a:ext cx="840848" cy="8408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4D36E7-9431-4F39-A5BE-C99E9DEDD0F8}"/>
                  </a:ext>
                </a:extLst>
              </p:cNvPr>
              <p:cNvSpPr txBox="1"/>
              <p:nvPr/>
            </p:nvSpPr>
            <p:spPr>
              <a:xfrm>
                <a:off x="8315537" y="-78788"/>
                <a:ext cx="13773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소지 시 이동속도 </a:t>
                </a:r>
                <a:r>
                  <a:rPr lang="en-US" altLang="ko-KR" sz="1000" dirty="0"/>
                  <a:t>+2</a:t>
                </a:r>
                <a:endParaRPr lang="ko-KR" altLang="en-US" sz="1000" dirty="0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C6313D4-0C4A-437C-92A4-073092BB353A}"/>
                </a:ext>
              </a:extLst>
            </p:cNvPr>
            <p:cNvSpPr/>
            <p:nvPr/>
          </p:nvSpPr>
          <p:spPr>
            <a:xfrm>
              <a:off x="13309600" y="-685800"/>
              <a:ext cx="292100" cy="279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25246BC-C96D-4C58-AE4B-C168FC082513}"/>
                </a:ext>
              </a:extLst>
            </p:cNvPr>
            <p:cNvCxnSpPr/>
            <p:nvPr/>
          </p:nvCxnSpPr>
          <p:spPr>
            <a:xfrm flipH="1" flipV="1">
              <a:off x="11269980" y="-998220"/>
              <a:ext cx="2039620" cy="3124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138CD09-DD37-4777-9C63-B1E9DCB16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9981" y="-413409"/>
              <a:ext cx="2039619" cy="6039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709E21A-DDC7-4E29-8DA3-708995C6F33B}"/>
              </a:ext>
            </a:extLst>
          </p:cNvPr>
          <p:cNvGrpSpPr/>
          <p:nvPr/>
        </p:nvGrpSpPr>
        <p:grpSpPr>
          <a:xfrm>
            <a:off x="12983655" y="1445749"/>
            <a:ext cx="4824498" cy="1243597"/>
            <a:chOff x="12983655" y="1445749"/>
            <a:chExt cx="4824498" cy="1243597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8B705CB8-9F6C-47C9-8036-259CDF5BD3CD}"/>
                </a:ext>
              </a:extLst>
            </p:cNvPr>
            <p:cNvSpPr/>
            <p:nvPr/>
          </p:nvSpPr>
          <p:spPr>
            <a:xfrm>
              <a:off x="16427423" y="1466099"/>
              <a:ext cx="1380730" cy="119721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1654D1-975D-437F-8A62-FB5AE4B6E87C}"/>
                </a:ext>
              </a:extLst>
            </p:cNvPr>
            <p:cNvSpPr txBox="1"/>
            <p:nvPr/>
          </p:nvSpPr>
          <p:spPr>
            <a:xfrm>
              <a:off x="16481260" y="2443125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마력이 </a:t>
              </a:r>
              <a:r>
                <a:rPr lang="ko-KR" altLang="en-US" sz="1000"/>
                <a:t>깃든 귀걸이</a:t>
              </a:r>
              <a:endParaRPr lang="ko-KR" altLang="en-US" sz="1000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2320B6F-9631-4FC9-8105-7ABC60A1673E}"/>
                </a:ext>
              </a:extLst>
            </p:cNvPr>
            <p:cNvSpPr/>
            <p:nvPr/>
          </p:nvSpPr>
          <p:spPr>
            <a:xfrm>
              <a:off x="14699769" y="1445749"/>
              <a:ext cx="1380730" cy="119721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4F1361-B47D-405B-99D8-5C0CDCEAA453}"/>
                </a:ext>
              </a:extLst>
            </p:cNvPr>
            <p:cNvSpPr txBox="1"/>
            <p:nvPr/>
          </p:nvSpPr>
          <p:spPr>
            <a:xfrm>
              <a:off x="14888599" y="2439876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완성된 귀걸이</a:t>
              </a:r>
              <a:endParaRPr lang="ko-KR" altLang="en-US" sz="1000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B759714-7179-4998-95A8-3E11AB270D85}"/>
                </a:ext>
              </a:extLst>
            </p:cNvPr>
            <p:cNvSpPr/>
            <p:nvPr/>
          </p:nvSpPr>
          <p:spPr>
            <a:xfrm>
              <a:off x="12983655" y="1466099"/>
              <a:ext cx="1380730" cy="1197213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DCC3FB-C818-4626-808A-8BAC612BAA22}"/>
                </a:ext>
              </a:extLst>
            </p:cNvPr>
            <p:cNvSpPr txBox="1"/>
            <p:nvPr/>
          </p:nvSpPr>
          <p:spPr>
            <a:xfrm>
              <a:off x="13178900" y="2424553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조잡한 귀걸이</a:t>
              </a:r>
            </a:p>
          </p:txBody>
        </p:sp>
        <p:sp>
          <p:nvSpPr>
            <p:cNvPr id="34" name="1/2 액자 33">
              <a:extLst>
                <a:ext uri="{FF2B5EF4-FFF2-40B4-BE49-F238E27FC236}">
                  <a16:creationId xmlns:a16="http://schemas.microsoft.com/office/drawing/2014/main" id="{54B532CC-3C8F-45D7-84F6-74418B7DCDA7}"/>
                </a:ext>
              </a:extLst>
            </p:cNvPr>
            <p:cNvSpPr>
              <a:spLocks/>
            </p:cNvSpPr>
            <p:nvPr/>
          </p:nvSpPr>
          <p:spPr>
            <a:xfrm rot="18900000">
              <a:off x="14380621" y="1795339"/>
              <a:ext cx="569847" cy="569598"/>
            </a:xfrm>
            <a:prstGeom prst="halfFrame">
              <a:avLst>
                <a:gd name="adj1" fmla="val 12497"/>
                <a:gd name="adj2" fmla="val 140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D1D8BB34-20DF-4854-BD58-0211516091BE}"/>
                </a:ext>
              </a:extLst>
            </p:cNvPr>
            <p:cNvSpPr>
              <a:spLocks/>
            </p:cNvSpPr>
            <p:nvPr/>
          </p:nvSpPr>
          <p:spPr>
            <a:xfrm rot="18900000">
              <a:off x="16096735" y="1795339"/>
              <a:ext cx="569847" cy="569598"/>
            </a:xfrm>
            <a:prstGeom prst="halfFrame">
              <a:avLst>
                <a:gd name="adj1" fmla="val 12497"/>
                <a:gd name="adj2" fmla="val 140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5" name="Picture 8" descr="Earring PNG Photos | PNG Mart">
              <a:extLst>
                <a:ext uri="{FF2B5EF4-FFF2-40B4-BE49-F238E27FC236}">
                  <a16:creationId xmlns:a16="http://schemas.microsoft.com/office/drawing/2014/main" id="{9D7785D5-8384-42E5-A3BE-E40DAC500A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741" b="9583"/>
            <a:stretch/>
          </p:blipFill>
          <p:spPr bwMode="auto">
            <a:xfrm flipH="1">
              <a:off x="16857628" y="1506485"/>
              <a:ext cx="551155" cy="933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Earring PNG File | PNG Mart">
              <a:extLst>
                <a:ext uri="{FF2B5EF4-FFF2-40B4-BE49-F238E27FC236}">
                  <a16:creationId xmlns:a16="http://schemas.microsoft.com/office/drawing/2014/main" id="{F12DBCD4-4833-4213-9DF5-DCC0C5484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0" t="25277" r="57366" b="24721"/>
            <a:stretch/>
          </p:blipFill>
          <p:spPr bwMode="auto">
            <a:xfrm>
              <a:off x="15150741" y="1510769"/>
              <a:ext cx="490260" cy="929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Gold Hoop Earring Png Transparent Images – Free PNG Images Vector ...">
              <a:extLst>
                <a:ext uri="{FF2B5EF4-FFF2-40B4-BE49-F238E27FC236}">
                  <a16:creationId xmlns:a16="http://schemas.microsoft.com/office/drawing/2014/main" id="{5FF3ED13-62CD-4634-A2A8-E97671766E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05" t="22665" r="13697" b="22670"/>
            <a:stretch/>
          </p:blipFill>
          <p:spPr bwMode="auto">
            <a:xfrm>
              <a:off x="13473032" y="1466099"/>
              <a:ext cx="396952" cy="101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15BB6D3-D891-40C5-A478-B3554B204528}"/>
              </a:ext>
            </a:extLst>
          </p:cNvPr>
          <p:cNvSpPr txBox="1"/>
          <p:nvPr/>
        </p:nvSpPr>
        <p:spPr>
          <a:xfrm>
            <a:off x="619239" y="2547663"/>
            <a:ext cx="2447930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다른 아이템들처럼 인벤토리에 한공간을 </a:t>
            </a:r>
            <a:r>
              <a:rPr lang="ko-KR" altLang="en-US" sz="1000"/>
              <a:t>차지하며 획득 즉시 효과를 받게 됨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3F4DD7-516F-4CDA-9B42-5E01EEDBD3A2}"/>
              </a:ext>
            </a:extLst>
          </p:cNvPr>
          <p:cNvSpPr txBox="1"/>
          <p:nvPr/>
        </p:nvSpPr>
        <p:spPr>
          <a:xfrm>
            <a:off x="796619" y="5453272"/>
            <a:ext cx="4834547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무기 아이템과 유사하게 등급에 </a:t>
            </a:r>
            <a:r>
              <a:rPr lang="ko-KR" altLang="en-US" sz="1000"/>
              <a:t>따라 효과의 영향력 정도의 편차가 심하다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3894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A20A64D-3EE7-4F53-9C7C-A3676A497B8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02" y="1044832"/>
            <a:ext cx="4279763" cy="141439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1EEA-0358-4974-939B-41CFF869EF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227644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아이템 설명</a:t>
            </a:r>
            <a:r>
              <a:rPr lang="en-US" altLang="ko-KR" sz="1400" b="1" dirty="0"/>
              <a:t>&gt;</a:t>
            </a:r>
          </a:p>
          <a:p>
            <a:r>
              <a:rPr lang="ko-KR" altLang="en-US" sz="1200" dirty="0"/>
              <a:t>던전에 배치되는 아이템</a:t>
            </a:r>
            <a:endParaRPr lang="en-US" altLang="ko-KR" sz="1200" dirty="0"/>
          </a:p>
          <a:p>
            <a:r>
              <a:rPr lang="ko-KR" altLang="en-US" sz="1200" dirty="0"/>
              <a:t>플레이어 캐릭터와 접촉 시 효과를 발동하고 던전에서 사라짐</a:t>
            </a:r>
            <a:endParaRPr lang="en-US" altLang="ko-KR" sz="1200" dirty="0"/>
          </a:p>
          <a:p>
            <a:r>
              <a:rPr lang="en-US" altLang="ko-KR" sz="1200" dirty="0"/>
              <a:t>DB</a:t>
            </a:r>
            <a:r>
              <a:rPr lang="ko-KR" altLang="en-US" sz="1200" dirty="0"/>
              <a:t> 작성시 아이템 데이터 테이블이 아닌 구조물 데이터 테이블에 작성됨</a:t>
            </a:r>
            <a:endParaRPr lang="en-US" altLang="ko-KR" sz="1200" dirty="0"/>
          </a:p>
          <a:p>
            <a:r>
              <a:rPr lang="ko-KR" altLang="en-US" sz="1200" dirty="0"/>
              <a:t>던전에 랜덤으로 배치되는 요소들 중 하나</a:t>
            </a:r>
            <a:endParaRPr lang="en-US" altLang="ko-KR" sz="1200" dirty="0"/>
          </a:p>
          <a:p>
            <a:r>
              <a:rPr lang="ko-KR" altLang="en-US" sz="1200" dirty="0"/>
              <a:t>버프 형태의 효과가 대부분</a:t>
            </a:r>
            <a:endParaRPr lang="en-US" altLang="ko-KR" sz="1200" dirty="0"/>
          </a:p>
        </p:txBody>
      </p:sp>
      <p:pic>
        <p:nvPicPr>
          <p:cNvPr id="52" name="내용 개체 틀 51" descr="그리기이(가) 표시된 사진&#10;&#10;자동 생성된 설명">
            <a:extLst>
              <a:ext uri="{FF2B5EF4-FFF2-40B4-BE49-F238E27FC236}">
                <a16:creationId xmlns:a16="http://schemas.microsoft.com/office/drawing/2014/main" id="{98AC5BB3-82DF-47FB-9B0E-3C6D6548A50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5" y="3444094"/>
            <a:ext cx="5553937" cy="2712955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A10A78F-75D6-46CE-83C0-78ADF637E7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132519"/>
            <a:ext cx="5764212" cy="32543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이전에 설명했던 아이템 들의 단점은 인벤토리 무게 제한 때문에 획득할 수 없으면 효과도 사용할 수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인벤토리와 직접적인 연관이 없어 효과를 사용하는데 제한이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단</a:t>
            </a:r>
            <a:r>
              <a:rPr lang="en-US" altLang="ko-KR" sz="1200" dirty="0"/>
              <a:t>, </a:t>
            </a:r>
            <a:r>
              <a:rPr lang="ko-KR" altLang="en-US" sz="1200" dirty="0"/>
              <a:t>던전에 등장하는 패턴이 정해지지 않아 필요한 타이밍에 원하는 효과의 요정이 등장할 것이라는 확신이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다음 방의 형태와 함께 등장할 페어리의 효과를 추측하여 앞으로 플레이를 어떻게 진행할 것인지 정하게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추측이 맞지 않다 해도</a:t>
            </a:r>
            <a:r>
              <a:rPr lang="en-US" altLang="ko-KR" sz="1200" dirty="0"/>
              <a:t> </a:t>
            </a:r>
            <a:r>
              <a:rPr lang="ko-KR" altLang="en-US" sz="1200" dirty="0"/>
              <a:t>요정 자체의 효과는 무시할 수 없기에 현재 전투 과정에서 요정의 효과를 활용할 전투 방식을 생각하는 순발력을 필요로 하게 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874C99-022C-48C9-968D-27307979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0EB02-2964-4112-AA13-1298E6D7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180A49-45E4-471C-B88A-16731BFD3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요정</a:t>
            </a:r>
            <a:r>
              <a:rPr lang="en-US" altLang="ko-KR" dirty="0"/>
              <a:t>(Fairy)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0A0F4-1877-41C4-8C7E-0F76D6AFC2EB}"/>
              </a:ext>
            </a:extLst>
          </p:cNvPr>
          <p:cNvSpPr txBox="1"/>
          <p:nvPr/>
        </p:nvSpPr>
        <p:spPr>
          <a:xfrm>
            <a:off x="523875" y="2633027"/>
            <a:ext cx="5380672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던전 앤 파이터</a:t>
            </a:r>
            <a:r>
              <a:rPr lang="en-US" altLang="ko-KR" sz="1000" dirty="0"/>
              <a:t>’</a:t>
            </a:r>
            <a:r>
              <a:rPr lang="ko-KR" altLang="en-US" sz="1000" dirty="0"/>
              <a:t>의 </a:t>
            </a:r>
            <a:r>
              <a:rPr lang="en-US" altLang="ko-KR" sz="1000" dirty="0"/>
              <a:t>PVP</a:t>
            </a:r>
            <a:r>
              <a:rPr lang="ko-KR" altLang="en-US" sz="1000" dirty="0"/>
              <a:t> 컨텐츠인 결투장에서 발견할 수 있는 요정</a:t>
            </a:r>
            <a:br>
              <a:rPr lang="en-US" altLang="ko-KR" sz="1000" dirty="0"/>
            </a:br>
            <a:r>
              <a:rPr lang="ko-KR" altLang="en-US" sz="1000" dirty="0"/>
              <a:t>요정에게 가까이 가면 일정 시간동안 </a:t>
            </a:r>
            <a:r>
              <a:rPr lang="en-US" altLang="ko-KR" sz="1000" dirty="0"/>
              <a:t>‘</a:t>
            </a:r>
            <a:r>
              <a:rPr lang="ko-KR" altLang="en-US" sz="1000" dirty="0"/>
              <a:t>이동속도</a:t>
            </a:r>
            <a:r>
              <a:rPr lang="en-US" altLang="ko-KR" sz="1000" dirty="0"/>
              <a:t>’, ‘</a:t>
            </a:r>
            <a:r>
              <a:rPr lang="ko-KR" altLang="en-US" sz="1000" dirty="0"/>
              <a:t>스킬 시전 속도</a:t>
            </a:r>
            <a:r>
              <a:rPr lang="en-US" altLang="ko-KR" sz="1000" dirty="0"/>
              <a:t>’</a:t>
            </a:r>
            <a:r>
              <a:rPr lang="ko-KR" altLang="en-US" sz="1000" dirty="0"/>
              <a:t>를 올려주는 버프를 받음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185801-4F8E-47B0-8704-E8A910F28E75}"/>
              </a:ext>
            </a:extLst>
          </p:cNvPr>
          <p:cNvGrpSpPr/>
          <p:nvPr/>
        </p:nvGrpSpPr>
        <p:grpSpPr>
          <a:xfrm>
            <a:off x="8578211" y="196850"/>
            <a:ext cx="4281072" cy="1409702"/>
            <a:chOff x="600074" y="976979"/>
            <a:chExt cx="4281072" cy="1409702"/>
          </a:xfrm>
        </p:grpSpPr>
        <p:pic>
          <p:nvPicPr>
            <p:cNvPr id="5122" name="Picture 2" descr="DNF[던파]상향버프먹은엘마..이정도일줄이야초대박 제명+현도vs안성호 ...">
              <a:extLst>
                <a:ext uri="{FF2B5EF4-FFF2-40B4-BE49-F238E27FC236}">
                  <a16:creationId xmlns:a16="http://schemas.microsoft.com/office/drawing/2014/main" id="{61A3C42C-1E15-4E80-BDB6-A94AA92D5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44" t="44333" r="17031" b="43333"/>
            <a:stretch/>
          </p:blipFill>
          <p:spPr bwMode="auto">
            <a:xfrm>
              <a:off x="600074" y="976979"/>
              <a:ext cx="1143001" cy="1409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637553-1200-4B14-9C50-C6BDB9947A8D}"/>
                </a:ext>
              </a:extLst>
            </p:cNvPr>
            <p:cNvGrpSpPr/>
            <p:nvPr/>
          </p:nvGrpSpPr>
          <p:grpSpPr>
            <a:xfrm>
              <a:off x="2814221" y="978788"/>
              <a:ext cx="2066925" cy="1406526"/>
              <a:chOff x="2503512" y="978788"/>
              <a:chExt cx="2066925" cy="140652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6EAD044-6351-4ECC-B73D-6A86C073C9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453" t="40139" r="63594" b="39352"/>
              <a:stretch/>
            </p:blipFill>
            <p:spPr>
              <a:xfrm>
                <a:off x="2503512" y="978788"/>
                <a:ext cx="2066925" cy="1406526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8ED9234-EAD8-4215-A98B-78D7A2C19135}"/>
                  </a:ext>
                </a:extLst>
              </p:cNvPr>
              <p:cNvSpPr/>
              <p:nvPr/>
            </p:nvSpPr>
            <p:spPr>
              <a:xfrm>
                <a:off x="3629025" y="1209675"/>
                <a:ext cx="466725" cy="4410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C51174C-5917-4B67-A69A-97B6D91EEA75}"/>
                  </a:ext>
                </a:extLst>
              </p:cNvPr>
              <p:cNvSpPr/>
              <p:nvPr/>
            </p:nvSpPr>
            <p:spPr>
              <a:xfrm>
                <a:off x="2980356" y="1778348"/>
                <a:ext cx="782019" cy="52959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10DB7CDB-21B7-4308-9B59-97EB9548CB86}"/>
                </a:ext>
              </a:extLst>
            </p:cNvPr>
            <p:cNvSpPr/>
            <p:nvPr/>
          </p:nvSpPr>
          <p:spPr>
            <a:xfrm>
              <a:off x="1848118" y="1288415"/>
              <a:ext cx="861060" cy="716280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충돌</a:t>
              </a:r>
              <a:endParaRPr lang="ko-KR" altLang="en-US" dirty="0"/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52FB61A-43C0-4ABA-AF7C-09812AA50C9F}"/>
              </a:ext>
            </a:extLst>
          </p:cNvPr>
          <p:cNvSpPr/>
          <p:nvPr/>
        </p:nvSpPr>
        <p:spPr>
          <a:xfrm>
            <a:off x="12517215" y="3634594"/>
            <a:ext cx="5534025" cy="12860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7B05356-D7DB-41AE-9C72-67B70E762B57}"/>
              </a:ext>
            </a:extLst>
          </p:cNvPr>
          <p:cNvSpPr/>
          <p:nvPr/>
        </p:nvSpPr>
        <p:spPr>
          <a:xfrm>
            <a:off x="12517215" y="5044043"/>
            <a:ext cx="5534025" cy="12860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6" descr="Person Logo clipart - Person, Human, Text, transparent clip art">
            <a:extLst>
              <a:ext uri="{FF2B5EF4-FFF2-40B4-BE49-F238E27FC236}">
                <a16:creationId xmlns:a16="http://schemas.microsoft.com/office/drawing/2014/main" id="{869849E3-418E-43FA-8E1B-F0FF71EC2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7308" l="10000" r="90000">
                        <a14:foregroundMark x1="40444" y1="39615" x2="40444" y2="39615"/>
                        <a14:foregroundMark x1="45778" y1="35000" x2="45778" y2="35000"/>
                        <a14:foregroundMark x1="43000" y1="15769" x2="43000" y2="15769"/>
                        <a14:foregroundMark x1="55000" y1="11731" x2="55000" y2="11731"/>
                        <a14:foregroundMark x1="61889" y1="2500" x2="61889" y2="2500"/>
                        <a14:foregroundMark x1="40333" y1="92115" x2="40333" y2="92115"/>
                        <a14:foregroundMark x1="47556" y1="94038" x2="47556" y2="94038"/>
                        <a14:foregroundMark x1="39444" y1="97115" x2="39444" y2="97115"/>
                        <a14:foregroundMark x1="47333" y1="97308" x2="47333" y2="97308"/>
                        <a14:backgroundMark x1="60111" y1="15192" x2="60111" y2="15192"/>
                        <a14:backgroundMark x1="57000" y1="11538" x2="57000" y2="11538"/>
                        <a14:backgroundMark x1="56111" y1="20192" x2="56111" y2="20192"/>
                        <a14:backgroundMark x1="59889" y1="12308" x2="59889" y2="12308"/>
                        <a14:backgroundMark x1="57556" y1="8846" x2="57556" y2="8846"/>
                        <a14:backgroundMark x1="59000" y1="9231" x2="59000" y2="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63" t="-1490" r="32424" b="1544"/>
          <a:stretch/>
        </p:blipFill>
        <p:spPr bwMode="auto">
          <a:xfrm>
            <a:off x="12769513" y="3746183"/>
            <a:ext cx="689186" cy="11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폭발: 14pt 28">
            <a:extLst>
              <a:ext uri="{FF2B5EF4-FFF2-40B4-BE49-F238E27FC236}">
                <a16:creationId xmlns:a16="http://schemas.microsoft.com/office/drawing/2014/main" id="{EDC9AC25-8DA4-44DD-9A81-D9EA327AEFC5}"/>
              </a:ext>
            </a:extLst>
          </p:cNvPr>
          <p:cNvSpPr/>
          <p:nvPr/>
        </p:nvSpPr>
        <p:spPr>
          <a:xfrm rot="1800000">
            <a:off x="13660962" y="3521616"/>
            <a:ext cx="1345859" cy="1586279"/>
          </a:xfrm>
          <a:prstGeom prst="irregularSeal2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16" descr="Earrings Icons - Download Free Vector Icons | Noun Project">
            <a:extLst>
              <a:ext uri="{FF2B5EF4-FFF2-40B4-BE49-F238E27FC236}">
                <a16:creationId xmlns:a16="http://schemas.microsoft.com/office/drawing/2014/main" id="{BA5FC5BB-936E-4372-821B-848891AC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575" y="3884696"/>
            <a:ext cx="840848" cy="84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omputer Icons Running, run PNG | PNGWave">
            <a:extLst>
              <a:ext uri="{FF2B5EF4-FFF2-40B4-BE49-F238E27FC236}">
                <a16:creationId xmlns:a16="http://schemas.microsoft.com/office/drawing/2014/main" id="{00A6F38A-6DEB-4A02-B85F-900215440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9780" y1="20703" x2="45714" y2="20898"/>
                        <a14:foregroundMark x1="45714" y1="20898" x2="51648" y2="20703"/>
                        <a14:foregroundMark x1="51648" y1="20703" x2="56593" y2="21875"/>
                        <a14:foregroundMark x1="66044" y1="20508" x2="66044" y2="18750"/>
                        <a14:foregroundMark x1="25385" y1="34961" x2="25385" y2="34961"/>
                        <a14:foregroundMark x1="39560" y1="51563" x2="39560" y2="51563"/>
                        <a14:foregroundMark x1="25165" y1="70313" x2="25165" y2="7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8" t="11644" r="19220" b="13420"/>
          <a:stretch/>
        </p:blipFill>
        <p:spPr bwMode="auto">
          <a:xfrm>
            <a:off x="12517215" y="5181600"/>
            <a:ext cx="140606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Download Free png Fairy PNG Transparent Free Images | PNG Only ...">
            <a:extLst>
              <a:ext uri="{FF2B5EF4-FFF2-40B4-BE49-F238E27FC236}">
                <a16:creationId xmlns:a16="http://schemas.microsoft.com/office/drawing/2014/main" id="{ED87B672-14C2-424A-B83D-D7FCA6134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5" r="32318"/>
          <a:stretch/>
        </p:blipFill>
        <p:spPr bwMode="auto">
          <a:xfrm>
            <a:off x="14062684" y="5081685"/>
            <a:ext cx="70677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521684D-ADE6-4927-A1E6-90CA211ADDBD}"/>
              </a:ext>
            </a:extLst>
          </p:cNvPr>
          <p:cNvGrpSpPr/>
          <p:nvPr/>
        </p:nvGrpSpPr>
        <p:grpSpPr>
          <a:xfrm>
            <a:off x="15128691" y="3700412"/>
            <a:ext cx="888814" cy="367745"/>
            <a:chOff x="8024327" y="251927"/>
            <a:chExt cx="888814" cy="36774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C7F72DD-4860-4DC9-BCAD-8E664831CFF9}"/>
                </a:ext>
              </a:extLst>
            </p:cNvPr>
            <p:cNvSpPr/>
            <p:nvPr/>
          </p:nvSpPr>
          <p:spPr>
            <a:xfrm>
              <a:off x="8024327" y="251927"/>
              <a:ext cx="888814" cy="36774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BA8133-CB40-411F-9F13-372148752056}"/>
                </a:ext>
              </a:extLst>
            </p:cNvPr>
            <p:cNvSpPr txBox="1"/>
            <p:nvPr/>
          </p:nvSpPr>
          <p:spPr>
            <a:xfrm>
              <a:off x="8024327" y="312688"/>
              <a:ext cx="8888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무게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C258314-DC36-4911-A3BA-7174ECC3C9DA}"/>
              </a:ext>
            </a:extLst>
          </p:cNvPr>
          <p:cNvGrpSpPr/>
          <p:nvPr/>
        </p:nvGrpSpPr>
        <p:grpSpPr>
          <a:xfrm>
            <a:off x="15128691" y="4100032"/>
            <a:ext cx="888814" cy="410175"/>
            <a:chOff x="8024327" y="251927"/>
            <a:chExt cx="888814" cy="410175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FC8096F-0FF4-4E54-8D38-4B43CB5404B6}"/>
                </a:ext>
              </a:extLst>
            </p:cNvPr>
            <p:cNvSpPr/>
            <p:nvPr/>
          </p:nvSpPr>
          <p:spPr>
            <a:xfrm>
              <a:off x="8024327" y="251927"/>
              <a:ext cx="888814" cy="36774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04D63-DD33-4627-8FCF-9E13CEAFB1F0}"/>
                </a:ext>
              </a:extLst>
            </p:cNvPr>
            <p:cNvSpPr txBox="1"/>
            <p:nvPr/>
          </p:nvSpPr>
          <p:spPr>
            <a:xfrm>
              <a:off x="8024327" y="261992"/>
              <a:ext cx="888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검증 안된 효과</a:t>
              </a:r>
              <a:endParaRPr lang="ko-KR" altLang="en-US" sz="10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65DCCCC-CAFB-4604-8CF3-4980526B644E}"/>
              </a:ext>
            </a:extLst>
          </p:cNvPr>
          <p:cNvGrpSpPr/>
          <p:nvPr/>
        </p:nvGrpSpPr>
        <p:grpSpPr>
          <a:xfrm>
            <a:off x="15128691" y="4490724"/>
            <a:ext cx="888814" cy="410175"/>
            <a:chOff x="8024327" y="251927"/>
            <a:chExt cx="888814" cy="410175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BD799CE-168F-456B-AD62-D36F977CC888}"/>
                </a:ext>
              </a:extLst>
            </p:cNvPr>
            <p:cNvSpPr/>
            <p:nvPr/>
          </p:nvSpPr>
          <p:spPr>
            <a:xfrm>
              <a:off x="8024327" y="251927"/>
              <a:ext cx="888814" cy="36774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C4E7B0-D1D3-46BF-A02D-CEA31101D84F}"/>
                </a:ext>
              </a:extLst>
            </p:cNvPr>
            <p:cNvSpPr txBox="1"/>
            <p:nvPr/>
          </p:nvSpPr>
          <p:spPr>
            <a:xfrm>
              <a:off x="8024327" y="261992"/>
              <a:ext cx="888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높은 아이템 등급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6B7641-F2C4-4C4F-8450-0CA83EF69188}"/>
              </a:ext>
            </a:extLst>
          </p:cNvPr>
          <p:cNvGrpSpPr/>
          <p:nvPr/>
        </p:nvGrpSpPr>
        <p:grpSpPr>
          <a:xfrm>
            <a:off x="15128691" y="5081685"/>
            <a:ext cx="888814" cy="367745"/>
            <a:chOff x="8024327" y="251927"/>
            <a:chExt cx="888814" cy="367745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0AD755E-9AC5-4AB9-834D-986FDC47DBB3}"/>
                </a:ext>
              </a:extLst>
            </p:cNvPr>
            <p:cNvSpPr/>
            <p:nvPr/>
          </p:nvSpPr>
          <p:spPr>
            <a:xfrm>
              <a:off x="8024327" y="251927"/>
              <a:ext cx="888814" cy="36774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3F7727-A54C-40E4-AC06-D1174E9F5B6B}"/>
                </a:ext>
              </a:extLst>
            </p:cNvPr>
            <p:cNvSpPr txBox="1"/>
            <p:nvPr/>
          </p:nvSpPr>
          <p:spPr>
            <a:xfrm>
              <a:off x="8024327" y="312688"/>
              <a:ext cx="8888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무게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10A6A8-9E68-4285-A66A-507481AF02BB}"/>
              </a:ext>
            </a:extLst>
          </p:cNvPr>
          <p:cNvGrpSpPr/>
          <p:nvPr/>
        </p:nvGrpSpPr>
        <p:grpSpPr>
          <a:xfrm>
            <a:off x="15128691" y="5481305"/>
            <a:ext cx="888814" cy="410175"/>
            <a:chOff x="8024327" y="251927"/>
            <a:chExt cx="888814" cy="41017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A5826E5-4045-4879-897A-BFE0FECBB991}"/>
                </a:ext>
              </a:extLst>
            </p:cNvPr>
            <p:cNvSpPr/>
            <p:nvPr/>
          </p:nvSpPr>
          <p:spPr>
            <a:xfrm>
              <a:off x="8024327" y="251927"/>
              <a:ext cx="888814" cy="36774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813563-76F8-4E41-BCF7-BA0A3A86F0FF}"/>
                </a:ext>
              </a:extLst>
            </p:cNvPr>
            <p:cNvSpPr txBox="1"/>
            <p:nvPr/>
          </p:nvSpPr>
          <p:spPr>
            <a:xfrm>
              <a:off x="8024327" y="261992"/>
              <a:ext cx="888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검증 안된 효과</a:t>
              </a:r>
              <a:endParaRPr lang="ko-KR" altLang="en-US" sz="10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25AF73-B018-470F-98B9-B76AEC92F237}"/>
              </a:ext>
            </a:extLst>
          </p:cNvPr>
          <p:cNvGrpSpPr/>
          <p:nvPr/>
        </p:nvGrpSpPr>
        <p:grpSpPr>
          <a:xfrm>
            <a:off x="15128691" y="5871997"/>
            <a:ext cx="888814" cy="410175"/>
            <a:chOff x="8024327" y="251927"/>
            <a:chExt cx="888814" cy="410175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62167C9-7B54-4B34-91AA-70F0A3D72AEB}"/>
                </a:ext>
              </a:extLst>
            </p:cNvPr>
            <p:cNvSpPr/>
            <p:nvPr/>
          </p:nvSpPr>
          <p:spPr>
            <a:xfrm>
              <a:off x="8024327" y="251927"/>
              <a:ext cx="888814" cy="36774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B6F28C-908D-46FB-B191-D08BF219C9B3}"/>
                </a:ext>
              </a:extLst>
            </p:cNvPr>
            <p:cNvSpPr txBox="1"/>
            <p:nvPr/>
          </p:nvSpPr>
          <p:spPr>
            <a:xfrm>
              <a:off x="8024327" y="261992"/>
              <a:ext cx="888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높은 아이템 등급</a:t>
              </a:r>
            </a:p>
          </p:txBody>
        </p:sp>
      </p:grp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2DAEB390-6A79-4658-A998-A86686BB2F91}"/>
              </a:ext>
            </a:extLst>
          </p:cNvPr>
          <p:cNvSpPr/>
          <p:nvPr/>
        </p:nvSpPr>
        <p:spPr>
          <a:xfrm>
            <a:off x="15128691" y="4725545"/>
            <a:ext cx="888814" cy="1851850"/>
          </a:xfrm>
          <a:prstGeom prst="mathMultiply">
            <a:avLst>
              <a:gd name="adj1" fmla="val 2030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8D3997-7977-4D5B-9AFC-EDFD3479EE24}"/>
              </a:ext>
            </a:extLst>
          </p:cNvPr>
          <p:cNvSpPr txBox="1"/>
          <p:nvPr/>
        </p:nvSpPr>
        <p:spPr>
          <a:xfrm>
            <a:off x="4090506" y="3746183"/>
            <a:ext cx="1763430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기존 아이템과 새롭게 획득한 아이템 간의 비교를 하게 됨</a:t>
            </a:r>
            <a:r>
              <a:rPr lang="en-US" altLang="ko-KR" sz="1000" dirty="0"/>
              <a:t>, </a:t>
            </a:r>
            <a:r>
              <a:rPr lang="ko-KR" altLang="en-US" sz="1000" dirty="0"/>
              <a:t>둘 중 하나는 포기함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2069E2-976B-41FA-83C2-4739D133D0AD}"/>
              </a:ext>
            </a:extLst>
          </p:cNvPr>
          <p:cNvSpPr txBox="1"/>
          <p:nvPr/>
        </p:nvSpPr>
        <p:spPr>
          <a:xfrm>
            <a:off x="4090506" y="5219182"/>
            <a:ext cx="1763430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무언가 포기할 필요 없이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효과를 누릴 수 있음</a:t>
            </a:r>
          </a:p>
        </p:txBody>
      </p:sp>
    </p:spTree>
    <p:extLst>
      <p:ext uri="{BB962C8B-B14F-4D97-AF65-F5344CB8AC3E}">
        <p14:creationId xmlns:p14="http://schemas.microsoft.com/office/powerpoint/2010/main" val="397368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0F306-20BC-4BE3-9A9B-EAE21A2227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2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 ( </a:t>
            </a:r>
            <a:r>
              <a:rPr lang="ko-KR" altLang="en-US" sz="1400" b="1" dirty="0"/>
              <a:t>분석 게임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검은 사막 온라인 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 공간이 하나뿐이고 초기에 공간이 매우 협소하다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마을에서 인벤토리를 정리하고 전투지역으로 이동하는 것이 대표적인 플레이 방식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인벤토리의 무게 제한으로 인해 특정 아이템을 버릴 것인지 가지고 갈 것인지 선택하는 순간이 자주 발생함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 무게에 따라 이동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속도가 감소됨 </a:t>
            </a:r>
            <a:r>
              <a:rPr lang="en-US" altLang="ko-KR" sz="1200" dirty="0"/>
              <a:t>( </a:t>
            </a:r>
            <a:r>
              <a:rPr lang="ko-KR" altLang="en-US" sz="1200" dirty="0"/>
              <a:t>유저는 불이익을 회피하는 성향의 플레이를 지향하게 됨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마을에서 창고를 사용하거나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탑승물의 인벤토리에 아이템을 저장하는 등의 플레이로 인벤토리를 관리함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513A589-5EEC-41AE-AC49-0E42B7A8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1BC8-6D78-4826-B4EF-B4B5CAB9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4AC6E97-2B38-42F4-9720-691B601CD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인벤토리 시스템</a:t>
            </a:r>
          </a:p>
        </p:txBody>
      </p:sp>
      <p:pic>
        <p:nvPicPr>
          <p:cNvPr id="11" name="Picture 2" descr="55 핵늅 금수랑 막혔어요 ㅜ | 검은사막 인벤">
            <a:extLst>
              <a:ext uri="{FF2B5EF4-FFF2-40B4-BE49-F238E27FC236}">
                <a16:creationId xmlns:a16="http://schemas.microsoft.com/office/drawing/2014/main" id="{B06E68C1-1FA5-4478-BF5B-D35D3C92E51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5" b="22160"/>
          <a:stretch/>
        </p:blipFill>
        <p:spPr bwMode="auto">
          <a:xfrm>
            <a:off x="843919" y="1143943"/>
            <a:ext cx="250082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CF7249-BFC9-49EC-BBF5-DB0826C93750}"/>
              </a:ext>
            </a:extLst>
          </p:cNvPr>
          <p:cNvSpPr/>
          <p:nvPr/>
        </p:nvSpPr>
        <p:spPr>
          <a:xfrm>
            <a:off x="914400" y="1600200"/>
            <a:ext cx="2299319" cy="1962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56E212-52AF-4BB4-AF9C-705621E9A99B}"/>
              </a:ext>
            </a:extLst>
          </p:cNvPr>
          <p:cNvSpPr txBox="1"/>
          <p:nvPr/>
        </p:nvSpPr>
        <p:spPr>
          <a:xfrm>
            <a:off x="3415228" y="2088319"/>
            <a:ext cx="2375972" cy="985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유저가 흔히 말하는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잡템</a:t>
            </a:r>
            <a:r>
              <a:rPr lang="en-US" altLang="ko-KR" sz="1000" dirty="0"/>
              <a:t>’</a:t>
            </a:r>
            <a:r>
              <a:rPr lang="ko-KR" altLang="en-US" sz="1000" dirty="0"/>
              <a:t>을 포함해 해당 게임에 등장하는 모든 아이템들이 하나의 인벤토리 공간을 공유해서 사용함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BDDA9-3D3F-48FE-BB73-ADC8909788E5}"/>
              </a:ext>
            </a:extLst>
          </p:cNvPr>
          <p:cNvSpPr txBox="1"/>
          <p:nvPr/>
        </p:nvSpPr>
        <p:spPr>
          <a:xfrm>
            <a:off x="3952875" y="4728044"/>
            <a:ext cx="1838325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각 아이템 마다 무게가 정해져 있어 인벤토리 무게를 일부 할당 받아 차지함</a:t>
            </a:r>
          </a:p>
        </p:txBody>
      </p:sp>
      <p:pic>
        <p:nvPicPr>
          <p:cNvPr id="30" name="내용 개체 틀 29" descr="잔디, 검은색, 플레이어, 빨간색이(가) 표시된 사진&#10;&#10;자동 생성된 설명">
            <a:extLst>
              <a:ext uri="{FF2B5EF4-FFF2-40B4-BE49-F238E27FC236}">
                <a16:creationId xmlns:a16="http://schemas.microsoft.com/office/drawing/2014/main" id="{97135B63-43E1-493C-9AAD-1AA3F8775BA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4456667"/>
            <a:ext cx="3096079" cy="1226929"/>
          </a:xfr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F164B15-2069-41ED-A813-E6B5F01A9992}"/>
              </a:ext>
            </a:extLst>
          </p:cNvPr>
          <p:cNvGrpSpPr/>
          <p:nvPr/>
        </p:nvGrpSpPr>
        <p:grpSpPr>
          <a:xfrm>
            <a:off x="12423106" y="4315079"/>
            <a:ext cx="3940604" cy="1545556"/>
            <a:chOff x="843919" y="4196472"/>
            <a:chExt cx="3940604" cy="1545556"/>
          </a:xfrm>
        </p:grpSpPr>
        <p:pic>
          <p:nvPicPr>
            <p:cNvPr id="26" name="Picture 2" descr="55 핵늅 금수랑 막혔어요 ㅜ | 검은사막 인벤">
              <a:extLst>
                <a:ext uri="{FF2B5EF4-FFF2-40B4-BE49-F238E27FC236}">
                  <a16:creationId xmlns:a16="http://schemas.microsoft.com/office/drawing/2014/main" id="{904249E9-A780-40B4-ADC9-61A849E9F3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15" t="83829" b="2574"/>
            <a:stretch/>
          </p:blipFill>
          <p:spPr bwMode="auto">
            <a:xfrm>
              <a:off x="843919" y="4196473"/>
              <a:ext cx="3940604" cy="755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83A8EC8-0D35-4A71-B9E5-6E81B341F876}"/>
                </a:ext>
              </a:extLst>
            </p:cNvPr>
            <p:cNvSpPr/>
            <p:nvPr/>
          </p:nvSpPr>
          <p:spPr>
            <a:xfrm>
              <a:off x="914400" y="4196472"/>
              <a:ext cx="3095625" cy="3835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91863E7-AF5A-4701-BC53-B0B997233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638" t="9120" r="17630" b="85139"/>
            <a:stretch/>
          </p:blipFill>
          <p:spPr>
            <a:xfrm>
              <a:off x="859332" y="4986977"/>
              <a:ext cx="3909215" cy="755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282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964C925-8677-4A0A-8B62-1C471A4FACC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73" y="1075459"/>
            <a:ext cx="3792041" cy="2402032"/>
          </a:xfrm>
        </p:spPr>
      </p:pic>
      <p:pic>
        <p:nvPicPr>
          <p:cNvPr id="28" name="내용 개체 틀 27" descr="측정기이(가) 표시된 사진&#10;&#10;자동 생성된 설명">
            <a:extLst>
              <a:ext uri="{FF2B5EF4-FFF2-40B4-BE49-F238E27FC236}">
                <a16:creationId xmlns:a16="http://schemas.microsoft.com/office/drawing/2014/main" id="{33EBD98E-634E-4D67-B5E8-4A50E42D95D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66" y="3775710"/>
            <a:ext cx="3414056" cy="1908213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200D155-15D0-4E82-953B-707871A7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A3017-896E-4DEC-9053-49D8350B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28E5438-DE83-4EFF-88E3-01FC76B08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인벤토리 시스템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6718FD18-E1CA-4649-AB81-A37F86F423A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904874"/>
            <a:ext cx="5764213" cy="548201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모든 아이템이 하나의 인벤토리 공간을 공유해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인벤토리에 정해진 최대 소지 한도 무게가 있다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높은 등급의 아이템일 수록 해당 무게가 증가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물약 아이템만 중첩해서 소지 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 최대 중량은 캐릭터의 잠재력 성장을 통해 증가 시킬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분석한 게임과 달리 </a:t>
            </a:r>
            <a:r>
              <a:rPr lang="ko-KR" altLang="en-US" sz="1200" dirty="0" err="1"/>
              <a:t>탑승물</a:t>
            </a:r>
            <a:r>
              <a:rPr lang="ko-KR" altLang="en-US" sz="1200" dirty="0"/>
              <a:t> 인벤토리</a:t>
            </a:r>
            <a:r>
              <a:rPr lang="en-US" altLang="ko-KR" sz="1200" dirty="0"/>
              <a:t>, </a:t>
            </a:r>
            <a:r>
              <a:rPr lang="ko-KR" altLang="en-US" sz="1200" dirty="0"/>
              <a:t>창고가 없다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기준 무게를 초과할 경우 이동속도가 </a:t>
            </a:r>
            <a:r>
              <a:rPr lang="en-US" altLang="ko-KR" sz="1200" dirty="0"/>
              <a:t>70%</a:t>
            </a:r>
            <a:r>
              <a:rPr lang="ko-KR" altLang="en-US" sz="1200" dirty="0"/>
              <a:t>감소하는 </a:t>
            </a:r>
            <a:r>
              <a:rPr lang="ko-KR" altLang="en-US" sz="1200" dirty="0" err="1"/>
              <a:t>디버프를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받게됨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체력</a:t>
            </a:r>
            <a:r>
              <a:rPr lang="en-US" altLang="ko-KR" sz="1200" dirty="0"/>
              <a:t>, </a:t>
            </a:r>
            <a:r>
              <a:rPr lang="ko-KR" altLang="en-US" sz="1200" dirty="0"/>
              <a:t>시간을 포함해 유저가 관리하는 자원의 한 종류로 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FFA0F8-A684-450C-AC1B-FEECF9F0CA84}"/>
              </a:ext>
            </a:extLst>
          </p:cNvPr>
          <p:cNvGrpSpPr/>
          <p:nvPr/>
        </p:nvGrpSpPr>
        <p:grpSpPr>
          <a:xfrm>
            <a:off x="12461531" y="1086585"/>
            <a:ext cx="3791772" cy="2395919"/>
            <a:chOff x="1460450" y="1033081"/>
            <a:chExt cx="3791772" cy="239591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91DEF94-C8AA-4383-9D80-86E32D59313D}"/>
                </a:ext>
              </a:extLst>
            </p:cNvPr>
            <p:cNvGrpSpPr/>
            <p:nvPr/>
          </p:nvGrpSpPr>
          <p:grpSpPr>
            <a:xfrm>
              <a:off x="1460450" y="1033081"/>
              <a:ext cx="3791772" cy="2395919"/>
              <a:chOff x="8014772" y="471106"/>
              <a:chExt cx="2500828" cy="1580206"/>
            </a:xfrm>
          </p:grpSpPr>
          <p:pic>
            <p:nvPicPr>
              <p:cNvPr id="17" name="Picture 2" descr="55 핵늅 금수랑 막혔어요 ㅜ | 검은사막 인벤">
                <a:extLst>
                  <a:ext uri="{FF2B5EF4-FFF2-40B4-BE49-F238E27FC236}">
                    <a16:creationId xmlns:a16="http://schemas.microsoft.com/office/drawing/2014/main" id="{2123D391-A6BD-4204-9C4F-8F1332F74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15" t="1" b="55161"/>
              <a:stretch/>
            </p:blipFill>
            <p:spPr bwMode="auto">
              <a:xfrm>
                <a:off x="8014772" y="471106"/>
                <a:ext cx="2500828" cy="1580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10F4E32-ECE4-493B-ADDB-75F0567770E6}"/>
                  </a:ext>
                </a:extLst>
              </p:cNvPr>
              <p:cNvSpPr/>
              <p:nvPr/>
            </p:nvSpPr>
            <p:spPr>
              <a:xfrm>
                <a:off x="8099167" y="946413"/>
                <a:ext cx="2276475" cy="257175"/>
              </a:xfrm>
              <a:prstGeom prst="rect">
                <a:avLst/>
              </a:prstGeom>
              <a:solidFill>
                <a:schemeClr val="accent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2C7DFDF-3996-4902-9001-12BD89C0A9CC}"/>
                  </a:ext>
                </a:extLst>
              </p:cNvPr>
              <p:cNvSpPr/>
              <p:nvPr/>
            </p:nvSpPr>
            <p:spPr>
              <a:xfrm>
                <a:off x="8099167" y="1203588"/>
                <a:ext cx="847725" cy="285750"/>
              </a:xfrm>
              <a:prstGeom prst="rect">
                <a:avLst/>
              </a:prstGeom>
              <a:solidFill>
                <a:schemeClr val="accent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A424856-7F5E-457F-BBDD-3D58AC0571F8}"/>
                  </a:ext>
                </a:extLst>
              </p:cNvPr>
              <p:cNvSpPr/>
              <p:nvPr/>
            </p:nvSpPr>
            <p:spPr>
              <a:xfrm>
                <a:off x="8946892" y="1203588"/>
                <a:ext cx="1428750" cy="285750"/>
              </a:xfrm>
              <a:prstGeom prst="rect">
                <a:avLst/>
              </a:prstGeom>
              <a:solidFill>
                <a:schemeClr val="accent2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8B70E63-B7B7-485C-988B-13939E5F5E98}"/>
                  </a:ext>
                </a:extLst>
              </p:cNvPr>
              <p:cNvSpPr/>
              <p:nvPr/>
            </p:nvSpPr>
            <p:spPr>
              <a:xfrm>
                <a:off x="8099167" y="1489337"/>
                <a:ext cx="2276474" cy="561975"/>
              </a:xfrm>
              <a:prstGeom prst="rect">
                <a:avLst/>
              </a:prstGeom>
              <a:solidFill>
                <a:schemeClr val="accent3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DCDC95-C39F-42EA-B96B-05382CA67346}"/>
                </a:ext>
              </a:extLst>
            </p:cNvPr>
            <p:cNvSpPr txBox="1"/>
            <p:nvPr/>
          </p:nvSpPr>
          <p:spPr>
            <a:xfrm>
              <a:off x="1561659" y="197204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장비아이템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D2DFB7-7803-4A67-8C64-7831F3C19BD9}"/>
                </a:ext>
              </a:extLst>
            </p:cNvPr>
            <p:cNvSpPr txBox="1"/>
            <p:nvPr/>
          </p:nvSpPr>
          <p:spPr>
            <a:xfrm>
              <a:off x="3213719" y="2175636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물약 아이템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068697-58FC-4BBB-BE65-28C03A4651CB}"/>
                </a:ext>
              </a:extLst>
            </p:cNvPr>
            <p:cNvSpPr txBox="1"/>
            <p:nvPr/>
          </p:nvSpPr>
          <p:spPr>
            <a:xfrm>
              <a:off x="2603921" y="2812482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부적 아이템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0B775E9-9C40-4DBA-B3C0-2DD8872E7ECF}"/>
              </a:ext>
            </a:extLst>
          </p:cNvPr>
          <p:cNvGrpSpPr/>
          <p:nvPr/>
        </p:nvGrpSpPr>
        <p:grpSpPr>
          <a:xfrm>
            <a:off x="12461531" y="4062794"/>
            <a:ext cx="1905000" cy="1905000"/>
            <a:chOff x="12461531" y="4062794"/>
            <a:chExt cx="1905000" cy="1905000"/>
          </a:xfrm>
        </p:grpSpPr>
        <p:pic>
          <p:nvPicPr>
            <p:cNvPr id="1030" name="Picture 6" descr="Man Carrying Big Box Icons - Download Free Vector Icons | Noun Project">
              <a:extLst>
                <a:ext uri="{FF2B5EF4-FFF2-40B4-BE49-F238E27FC236}">
                  <a16:creationId xmlns:a16="http://schemas.microsoft.com/office/drawing/2014/main" id="{ADAC25C2-6445-4CB0-9574-E1C6164DB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1531" y="4062794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44CF4E-EA5E-48C8-8C5C-B554CC22E9DB}"/>
                </a:ext>
              </a:extLst>
            </p:cNvPr>
            <p:cNvSpPr txBox="1"/>
            <p:nvPr/>
          </p:nvSpPr>
          <p:spPr>
            <a:xfrm>
              <a:off x="13147114" y="4901971"/>
              <a:ext cx="741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10Kg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9E85D1B-CB49-42A0-9816-E6A2406310F1}"/>
              </a:ext>
            </a:extLst>
          </p:cNvPr>
          <p:cNvGrpSpPr/>
          <p:nvPr/>
        </p:nvGrpSpPr>
        <p:grpSpPr>
          <a:xfrm>
            <a:off x="13733350" y="4153471"/>
            <a:ext cx="1619267" cy="748500"/>
            <a:chOff x="8024327" y="-241000"/>
            <a:chExt cx="888814" cy="7485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7F6F4D0-9931-4486-9066-366789666C57}"/>
                </a:ext>
              </a:extLst>
            </p:cNvPr>
            <p:cNvSpPr/>
            <p:nvPr/>
          </p:nvSpPr>
          <p:spPr>
            <a:xfrm>
              <a:off x="8024327" y="-241000"/>
              <a:ext cx="888814" cy="7485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15029C-C488-4862-A9CA-96ACE1CDE7C9}"/>
                </a:ext>
              </a:extLst>
            </p:cNvPr>
            <p:cNvSpPr txBox="1"/>
            <p:nvPr/>
          </p:nvSpPr>
          <p:spPr>
            <a:xfrm>
              <a:off x="8024327" y="-26659"/>
              <a:ext cx="888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이동 속도</a:t>
              </a:r>
            </a:p>
          </p:txBody>
        </p:sp>
      </p:grp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07D6E0E-DA93-4604-821C-E64580325F08}"/>
              </a:ext>
            </a:extLst>
          </p:cNvPr>
          <p:cNvSpPr/>
          <p:nvPr/>
        </p:nvSpPr>
        <p:spPr>
          <a:xfrm>
            <a:off x="14952767" y="4272217"/>
            <a:ext cx="922973" cy="92985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70%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949243-5B6A-4CD5-AB8C-53C2E3E9C804}"/>
              </a:ext>
            </a:extLst>
          </p:cNvPr>
          <p:cNvSpPr txBox="1"/>
          <p:nvPr/>
        </p:nvSpPr>
        <p:spPr>
          <a:xfrm>
            <a:off x="1317873" y="5537216"/>
            <a:ext cx="3792041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무게 제한을 초과하면 이동속도가 큰 폭으로 감소하게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6834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 descr="시계, 측정기, 거리이(가) 표시된 사진&#10;&#10;자동 생성된 설명">
            <a:extLst>
              <a:ext uri="{FF2B5EF4-FFF2-40B4-BE49-F238E27FC236}">
                <a16:creationId xmlns:a16="http://schemas.microsoft.com/office/drawing/2014/main" id="{7E4A6F59-60AD-4E7F-A30C-6443E7D39DF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7" y="1069874"/>
            <a:ext cx="5419814" cy="1700931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93C31-3B39-42A1-A7C6-DE80273B9A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19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자원 관리요소가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장르에 필수적이라고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흔한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게임의 경우 인벤토리 칸수를 제한해 아이템 소지 한도를 제한함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위 요소 덕에 드랍 된 아이템을 가질 것인지 버릴 것인지 선택의 시간을 가짐 </a:t>
            </a:r>
            <a:r>
              <a:rPr lang="en-US" altLang="ko-KR" sz="1200" dirty="0"/>
              <a:t>(</a:t>
            </a:r>
            <a:r>
              <a:rPr lang="ko-KR" altLang="en-US" sz="1200" dirty="0"/>
              <a:t>고민하는 시간이 </a:t>
            </a:r>
            <a:r>
              <a:rPr lang="ko-KR" altLang="en-US" sz="1200" dirty="0" err="1"/>
              <a:t>길어짐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 무게에 따라 차등적으로 페널티를 부여 되 플레이어는 자연스럽게 손해를 최소화 하는 방향으로 플레이 스타일이 바뀐다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손해를 최소화 하기위해 캐릭터의 체력과 인벤토리 무게에 관해 심도 있는 고민을 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선택한 결과는 게임에 바로 적용되어 강한 피드백으로 유저에게 전달된다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종료 후 인벤토리 무게가 자신의 플레이 스타일에 비해 매우 부족하다 판단하게 되면 잠재력 포인트를 통해 인벤토리 최대 무게를 늘리는 선택을 함</a:t>
            </a:r>
          </a:p>
        </p:txBody>
      </p:sp>
      <p:pic>
        <p:nvPicPr>
          <p:cNvPr id="34" name="내용 개체 틀 33" descr="표지판, 그리기, 셔츠이(가) 표시된 사진&#10;&#10;자동 생성된 설명">
            <a:extLst>
              <a:ext uri="{FF2B5EF4-FFF2-40B4-BE49-F238E27FC236}">
                <a16:creationId xmlns:a16="http://schemas.microsoft.com/office/drawing/2014/main" id="{01109666-DF6B-47E1-96A4-66E04F7A9DA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4" y="3493099"/>
            <a:ext cx="5060119" cy="2158171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C95BFC4-B95E-44F2-9553-FF9D7040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4447C3-40CD-4523-A007-BC712138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6FB0666-A34B-4378-B275-01C0BA0B8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인벤토리 시스템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9BA02E-F522-48DD-9324-4D94D028CEE9}"/>
              </a:ext>
            </a:extLst>
          </p:cNvPr>
          <p:cNvGrpSpPr/>
          <p:nvPr/>
        </p:nvGrpSpPr>
        <p:grpSpPr>
          <a:xfrm>
            <a:off x="10936254" y="586393"/>
            <a:ext cx="5398997" cy="1690082"/>
            <a:chOff x="481928" y="987147"/>
            <a:chExt cx="5398997" cy="16900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61C410-2672-4B01-AC2A-B1C210BCE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330" b="81443"/>
            <a:stretch/>
          </p:blipFill>
          <p:spPr>
            <a:xfrm>
              <a:off x="481928" y="1358742"/>
              <a:ext cx="3242502" cy="1318485"/>
            </a:xfrm>
            <a:prstGeom prst="round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26C59DF-4C71-4409-A28E-EF8277E79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3" t="84357" r="86754" b="381"/>
            <a:stretch/>
          </p:blipFill>
          <p:spPr>
            <a:xfrm>
              <a:off x="3939282" y="1358743"/>
              <a:ext cx="1941643" cy="1318486"/>
            </a:xfrm>
            <a:prstGeom prst="round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CF5907-A429-4866-B5C3-2A51C87DD911}"/>
                </a:ext>
              </a:extLst>
            </p:cNvPr>
            <p:cNvSpPr txBox="1"/>
            <p:nvPr/>
          </p:nvSpPr>
          <p:spPr>
            <a:xfrm>
              <a:off x="481928" y="987147"/>
              <a:ext cx="3687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/>
                <a:t>로그라이크</a:t>
              </a:r>
              <a:r>
                <a:rPr lang="ko-KR" altLang="en-US" sz="1400" b="1" dirty="0"/>
                <a:t> 게임 </a:t>
              </a:r>
              <a:r>
                <a:rPr lang="en-US" altLang="ko-KR" sz="1400" b="1" dirty="0"/>
                <a:t>‘</a:t>
              </a:r>
              <a:r>
                <a:rPr lang="ko-KR" altLang="en-US" sz="1400" b="1" dirty="0" err="1"/>
                <a:t>던그리드</a:t>
              </a:r>
              <a:r>
                <a:rPr lang="en-US" altLang="ko-KR" sz="1400" b="1" dirty="0"/>
                <a:t>’</a:t>
              </a:r>
              <a:r>
                <a:rPr lang="ko-KR" altLang="en-US" sz="1400" b="1" dirty="0"/>
                <a:t>의 자원관리요소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55407C-0733-437C-8BFB-6C3F7E2CFBA2}"/>
              </a:ext>
            </a:extLst>
          </p:cNvPr>
          <p:cNvSpPr txBox="1"/>
          <p:nvPr/>
        </p:nvSpPr>
        <p:spPr>
          <a:xfrm>
            <a:off x="503987" y="2870397"/>
            <a:ext cx="5287213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/>
              <a:t>던그리드에서</a:t>
            </a:r>
            <a:r>
              <a:rPr lang="ko-KR" altLang="en-US" sz="1000" dirty="0"/>
              <a:t> 유저는 체력 이외에도 회피기회</a:t>
            </a:r>
            <a:r>
              <a:rPr lang="en-US" altLang="ko-KR" sz="1000" dirty="0"/>
              <a:t>, </a:t>
            </a:r>
            <a:r>
              <a:rPr lang="ko-KR" altLang="en-US" sz="1000" dirty="0"/>
              <a:t>재화</a:t>
            </a:r>
            <a:r>
              <a:rPr lang="en-US" altLang="ko-KR" sz="1000" dirty="0"/>
              <a:t>, </a:t>
            </a:r>
            <a:r>
              <a:rPr lang="ko-KR" altLang="en-US" sz="1000" dirty="0"/>
              <a:t>식량을 관리하며</a:t>
            </a:r>
            <a:br>
              <a:rPr lang="en-US" altLang="ko-KR" sz="1000" dirty="0"/>
            </a:br>
            <a:r>
              <a:rPr lang="ko-KR" altLang="en-US" sz="1000" dirty="0"/>
              <a:t>적절한 상황에 사용하기 위해 게임의 숙련도를 올리는 시간을 가지게 됨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3F11780-2DB7-451E-ACDE-A0BEBCD6EA1B}"/>
              </a:ext>
            </a:extLst>
          </p:cNvPr>
          <p:cNvGrpSpPr/>
          <p:nvPr/>
        </p:nvGrpSpPr>
        <p:grpSpPr>
          <a:xfrm>
            <a:off x="12557505" y="3132520"/>
            <a:ext cx="5054879" cy="2152917"/>
            <a:chOff x="769224" y="3735165"/>
            <a:chExt cx="5054879" cy="2152917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5058B74-E3AE-423E-95AA-3A2028CD092E}"/>
                </a:ext>
              </a:extLst>
            </p:cNvPr>
            <p:cNvGrpSpPr/>
            <p:nvPr/>
          </p:nvGrpSpPr>
          <p:grpSpPr>
            <a:xfrm>
              <a:off x="769224" y="3738275"/>
              <a:ext cx="1789975" cy="2146697"/>
              <a:chOff x="869106" y="3741385"/>
              <a:chExt cx="1789975" cy="2146697"/>
            </a:xfrm>
          </p:grpSpPr>
          <p:pic>
            <p:nvPicPr>
              <p:cNvPr id="19" name="Picture 6" descr="Person Logo clipart - Person, Human, Text, transparent clip art">
                <a:extLst>
                  <a:ext uri="{FF2B5EF4-FFF2-40B4-BE49-F238E27FC236}">
                    <a16:creationId xmlns:a16="http://schemas.microsoft.com/office/drawing/2014/main" id="{4D0C803D-D0EA-4771-809C-E5D90E86E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00" b="97308" l="10000" r="90000">
                            <a14:foregroundMark x1="40444" y1="39615" x2="40444" y2="39615"/>
                            <a14:foregroundMark x1="45778" y1="35000" x2="45778" y2="35000"/>
                            <a14:foregroundMark x1="43000" y1="15769" x2="43000" y2="15769"/>
                            <a14:foregroundMark x1="55000" y1="11731" x2="55000" y2="11731"/>
                            <a14:foregroundMark x1="61889" y1="2500" x2="61889" y2="2500"/>
                            <a14:foregroundMark x1="40333" y1="92115" x2="40333" y2="92115"/>
                            <a14:foregroundMark x1="47556" y1="94038" x2="47556" y2="94038"/>
                            <a14:foregroundMark x1="39444" y1="97115" x2="39444" y2="97115"/>
                            <a14:foregroundMark x1="47333" y1="97308" x2="47333" y2="97308"/>
                            <a14:backgroundMark x1="60111" y1="15192" x2="60111" y2="15192"/>
                            <a14:backgroundMark x1="57000" y1="11538" x2="57000" y2="11538"/>
                            <a14:backgroundMark x1="56111" y1="20192" x2="56111" y2="20192"/>
                            <a14:backgroundMark x1="59889" y1="12308" x2="59889" y2="12308"/>
                            <a14:backgroundMark x1="57556" y1="8846" x2="57556" y2="8846"/>
                            <a14:backgroundMark x1="59000" y1="9231" x2="59000" y2="92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63" t="-1490" r="32424" b="1544"/>
              <a:stretch/>
            </p:blipFill>
            <p:spPr bwMode="auto">
              <a:xfrm>
                <a:off x="869106" y="4267532"/>
                <a:ext cx="965738" cy="162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말풍선: 모서리가 둥근 사각형 19">
                <a:extLst>
                  <a:ext uri="{FF2B5EF4-FFF2-40B4-BE49-F238E27FC236}">
                    <a16:creationId xmlns:a16="http://schemas.microsoft.com/office/drawing/2014/main" id="{6DCFACDE-3CD3-45B1-B8AA-563B7A8B64BC}"/>
                  </a:ext>
                </a:extLst>
              </p:cNvPr>
              <p:cNvSpPr/>
              <p:nvPr/>
            </p:nvSpPr>
            <p:spPr>
              <a:xfrm>
                <a:off x="1394527" y="3871644"/>
                <a:ext cx="1264554" cy="827772"/>
              </a:xfrm>
              <a:prstGeom prst="wedgeRoundRectCallout">
                <a:avLst>
                  <a:gd name="adj1" fmla="val -57369"/>
                  <a:gd name="adj2" fmla="val 17152"/>
                  <a:gd name="adj3" fmla="val 1666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2F77734-96F6-4B8D-B7EA-1D2649F03EA4}"/>
                  </a:ext>
                </a:extLst>
              </p:cNvPr>
              <p:cNvGrpSpPr/>
              <p:nvPr/>
            </p:nvGrpSpPr>
            <p:grpSpPr>
              <a:xfrm>
                <a:off x="1585232" y="3741385"/>
                <a:ext cx="1010947" cy="1052293"/>
                <a:chOff x="12461531" y="4062794"/>
                <a:chExt cx="1905000" cy="1905000"/>
              </a:xfrm>
            </p:grpSpPr>
            <p:pic>
              <p:nvPicPr>
                <p:cNvPr id="22" name="Picture 6" descr="Man Carrying Big Box Icons - Download Free Vector Icons | Noun Project">
                  <a:extLst>
                    <a:ext uri="{FF2B5EF4-FFF2-40B4-BE49-F238E27FC236}">
                      <a16:creationId xmlns:a16="http://schemas.microsoft.com/office/drawing/2014/main" id="{88953F2A-C390-4C37-B0BB-76B1DC0AC4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461531" y="4062794"/>
                  <a:ext cx="1905000" cy="1905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B9ED83-A203-4D72-9999-532B8B1A65CF}"/>
                    </a:ext>
                  </a:extLst>
                </p:cNvPr>
                <p:cNvSpPr txBox="1"/>
                <p:nvPr/>
              </p:nvSpPr>
              <p:spPr>
                <a:xfrm>
                  <a:off x="12822127" y="4709931"/>
                  <a:ext cx="7414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chemeClr val="bg1"/>
                      </a:solidFill>
                    </a:rPr>
                    <a:t>10Kg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8FFFD70-2F5F-457E-82F6-406C0834D257}"/>
                </a:ext>
              </a:extLst>
            </p:cNvPr>
            <p:cNvGrpSpPr/>
            <p:nvPr/>
          </p:nvGrpSpPr>
          <p:grpSpPr>
            <a:xfrm>
              <a:off x="3777012" y="3735165"/>
              <a:ext cx="2047091" cy="2152917"/>
              <a:chOff x="3450151" y="3735165"/>
              <a:chExt cx="2047091" cy="2152917"/>
            </a:xfrm>
          </p:grpSpPr>
          <p:pic>
            <p:nvPicPr>
              <p:cNvPr id="2050" name="Picture 2" descr="Builder, construction, hammer, knocking, maintenance, man, nail icon">
                <a:extLst>
                  <a:ext uri="{FF2B5EF4-FFF2-40B4-BE49-F238E27FC236}">
                    <a16:creationId xmlns:a16="http://schemas.microsoft.com/office/drawing/2014/main" id="{F0A8F13C-4811-40F0-B474-0A2C958457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0151" y="4267532"/>
                <a:ext cx="1278715" cy="162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말풍선: 모서리가 둥근 사각형 25">
                <a:extLst>
                  <a:ext uri="{FF2B5EF4-FFF2-40B4-BE49-F238E27FC236}">
                    <a16:creationId xmlns:a16="http://schemas.microsoft.com/office/drawing/2014/main" id="{227DB18B-DBEE-4890-A7DA-5EEEECB8912C}"/>
                  </a:ext>
                </a:extLst>
              </p:cNvPr>
              <p:cNvSpPr/>
              <p:nvPr/>
            </p:nvSpPr>
            <p:spPr>
              <a:xfrm>
                <a:off x="4232688" y="3735165"/>
                <a:ext cx="1264554" cy="964251"/>
              </a:xfrm>
              <a:prstGeom prst="wedgeRoundRectCallout">
                <a:avLst>
                  <a:gd name="adj1" fmla="val -64219"/>
                  <a:gd name="adj2" fmla="val 17152"/>
                  <a:gd name="adj3" fmla="val 1666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4" name="Picture 4" descr="Download Free png Box, item, man, moving, object, people, person ...">
                <a:extLst>
                  <a:ext uri="{FF2B5EF4-FFF2-40B4-BE49-F238E27FC236}">
                    <a16:creationId xmlns:a16="http://schemas.microsoft.com/office/drawing/2014/main" id="{C25B821F-63D4-4592-AD56-ECCDE602ED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1104" y="3787348"/>
                <a:ext cx="611129" cy="8277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0DFFF5BF-ED1A-4221-BEC0-10C3B3F69DFF}"/>
                </a:ext>
              </a:extLst>
            </p:cNvPr>
            <p:cNvSpPr/>
            <p:nvPr/>
          </p:nvSpPr>
          <p:spPr>
            <a:xfrm>
              <a:off x="2670494" y="4397680"/>
              <a:ext cx="995224" cy="82788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문제</a:t>
              </a:r>
              <a:br>
                <a:rPr lang="en-US" altLang="ko-KR" sz="1200" dirty="0"/>
              </a:br>
              <a:r>
                <a:rPr lang="ko-KR" altLang="en-US" sz="1200" dirty="0"/>
                <a:t>해결</a:t>
              </a:r>
              <a:endParaRPr lang="ko-KR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BAF774F-A86F-4DC1-99D9-11BC343D9ADB}"/>
              </a:ext>
            </a:extLst>
          </p:cNvPr>
          <p:cNvSpPr txBox="1"/>
          <p:nvPr/>
        </p:nvSpPr>
        <p:spPr>
          <a:xfrm>
            <a:off x="503987" y="5666579"/>
            <a:ext cx="5287213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부족한 인벤토리 무게로 인해 문제를 인식하고 그것을 해결하기 위한 방법을 찾음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캐릭터의 잠재능력을 통해 인벤토리를 증축</a:t>
            </a:r>
            <a:r>
              <a:rPr lang="en-US" altLang="ko-KR" sz="1000" dirty="0"/>
              <a:t>, </a:t>
            </a:r>
            <a:r>
              <a:rPr lang="ko-KR" altLang="en-US" sz="1000" dirty="0"/>
              <a:t>이후 플레이에 기대감을 증가시킴</a:t>
            </a:r>
          </a:p>
        </p:txBody>
      </p:sp>
    </p:spTree>
    <p:extLst>
      <p:ext uri="{BB962C8B-B14F-4D97-AF65-F5344CB8AC3E}">
        <p14:creationId xmlns:p14="http://schemas.microsoft.com/office/powerpoint/2010/main" val="112138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97F5B-8D7B-40A7-8F89-6AEFF8271C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2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 (</a:t>
            </a:r>
            <a:r>
              <a:rPr lang="ko-KR" altLang="en-US" sz="1400" b="1" dirty="0"/>
              <a:t>분석 게임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섀도우 아레나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아이템과 경험치를 획득하고 성장한 캐릭터의 성능을 통해 다른 플레이어와 경쟁하여 최후의 </a:t>
            </a:r>
            <a:r>
              <a:rPr lang="en-US" altLang="ko-KR" sz="1200" dirty="0"/>
              <a:t>1</a:t>
            </a:r>
            <a:r>
              <a:rPr lang="ko-KR" altLang="en-US" sz="1200" dirty="0"/>
              <a:t>인을 정하는 게임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아이템의 등급이 정해져 있고 높은 등급일 수록 상대 플레이어에게 강력한 공격을 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플레이어는 자연스럽게 높은 등급의 아이템을 목표로 몬스터를 처치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상위 등급의 아이템은 획득 확률이 매우 낮고 유저는 해당 아이템을 획득할 때까지 계속된 반복 사냥 과정을 진행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쉽게 지루해질 수 있는 과정을 아이템 강화시스템을 통해 해소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획득한 아이템 중 동일한 아이템이 </a:t>
            </a:r>
            <a:r>
              <a:rPr lang="en-US" altLang="ko-KR" sz="1200" dirty="0"/>
              <a:t>3</a:t>
            </a:r>
            <a:r>
              <a:rPr lang="ko-KR" altLang="en-US" sz="1200" dirty="0"/>
              <a:t>종이 인벤토리에 있을 경우 해당 아이템들을 모두 소모해 한단계 높은 등급의 아이템으로 교체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강화 시스템 덕분에 지루해질 수 있는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파밍</a:t>
            </a:r>
            <a:r>
              <a:rPr lang="en-US" altLang="ko-KR" sz="1200" dirty="0"/>
              <a:t>’</a:t>
            </a:r>
            <a:r>
              <a:rPr lang="ko-KR" altLang="en-US" sz="1200" dirty="0"/>
              <a:t> 과정이 짧아짐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7E5B0DB-E927-4E33-BC01-BCB93DB0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5CD65-7C95-4A02-8338-19FF4241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D64396F-73B2-4D95-AA99-6E02970B2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강화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234BEA27-7CB5-4A59-A4F1-3EE45DAEFFC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/>
          <a:srcRect l="78908" t="39659" r="9529" b="48952"/>
          <a:stretch/>
        </p:blipFill>
        <p:spPr>
          <a:xfrm>
            <a:off x="630200" y="4055038"/>
            <a:ext cx="2583519" cy="1431361"/>
          </a:xfrm>
          <a:prstGeom prst="rect">
            <a:avLst/>
          </a:prstGeom>
        </p:spPr>
      </p:pic>
      <p:pic>
        <p:nvPicPr>
          <p:cNvPr id="20" name="내용 개체 틀 19" descr="표지판, 사진, 다른, 거리이(가) 표시된 사진&#10;&#10;자동 생성된 설명">
            <a:extLst>
              <a:ext uri="{FF2B5EF4-FFF2-40B4-BE49-F238E27FC236}">
                <a16:creationId xmlns:a16="http://schemas.microsoft.com/office/drawing/2014/main" id="{22618463-F72B-4155-94C4-86035A80010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22" y="1188244"/>
            <a:ext cx="3785944" cy="2176461"/>
          </a:xfr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787B2D9-A62D-486C-9983-C45B4BFDE6DE}"/>
              </a:ext>
            </a:extLst>
          </p:cNvPr>
          <p:cNvGrpSpPr/>
          <p:nvPr/>
        </p:nvGrpSpPr>
        <p:grpSpPr>
          <a:xfrm>
            <a:off x="12723635" y="1251431"/>
            <a:ext cx="3788990" cy="2177569"/>
            <a:chOff x="1010607" y="1312060"/>
            <a:chExt cx="3788990" cy="2177569"/>
          </a:xfrm>
        </p:grpSpPr>
        <p:pic>
          <p:nvPicPr>
            <p:cNvPr id="14" name="내용 개체 틀 9">
              <a:extLst>
                <a:ext uri="{FF2B5EF4-FFF2-40B4-BE49-F238E27FC236}">
                  <a16:creationId xmlns:a16="http://schemas.microsoft.com/office/drawing/2014/main" id="{716D4983-4B20-4282-ACEF-1348812EC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8906" t="30833" r="9531" b="60139"/>
            <a:stretch/>
          </p:blipFill>
          <p:spPr>
            <a:xfrm>
              <a:off x="2684956" y="2560919"/>
              <a:ext cx="2114641" cy="928710"/>
            </a:xfrm>
            <a:prstGeom prst="rect">
              <a:avLst/>
            </a:prstGeom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4A17FF5-D559-49A9-9D0E-373DD107FC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94" t="50000" r="29081" b="35417"/>
            <a:stretch/>
          </p:blipFill>
          <p:spPr bwMode="auto">
            <a:xfrm>
              <a:off x="1010607" y="1312060"/>
              <a:ext cx="1453843" cy="100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내용 개체 틀 9">
              <a:extLst>
                <a:ext uri="{FF2B5EF4-FFF2-40B4-BE49-F238E27FC236}">
                  <a16:creationId xmlns:a16="http://schemas.microsoft.com/office/drawing/2014/main" id="{D285E9E4-BEBF-49A1-869E-9084832B8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0663" t="34176" r="16759" b="61379"/>
            <a:stretch/>
          </p:blipFill>
          <p:spPr>
            <a:xfrm>
              <a:off x="3760630" y="1312060"/>
              <a:ext cx="1038967" cy="1007798"/>
            </a:xfrm>
            <a:prstGeom prst="rect">
              <a:avLst/>
            </a:prstGeom>
          </p:spPr>
        </p:pic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73CE6F23-9164-48B6-B1F0-7679870C6255}"/>
                </a:ext>
              </a:extLst>
            </p:cNvPr>
            <p:cNvSpPr/>
            <p:nvPr/>
          </p:nvSpPr>
          <p:spPr>
            <a:xfrm>
              <a:off x="2653923" y="1353200"/>
              <a:ext cx="995224" cy="82788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/>
                <a:t>아이템 획득</a:t>
              </a:r>
              <a:endParaRPr lang="ko-KR" altLang="en-US" dirty="0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E3F9B730-7E84-411C-A4F0-3280947D4BAD}"/>
                </a:ext>
              </a:extLst>
            </p:cNvPr>
            <p:cNvSpPr/>
            <p:nvPr/>
          </p:nvSpPr>
          <p:spPr>
            <a:xfrm>
              <a:off x="1124553" y="2601114"/>
              <a:ext cx="1227100" cy="82788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/>
                <a:t>강화 조건 만족</a:t>
              </a:r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3FD8F5-3D83-4FC2-949E-CAF531DB7EA7}"/>
              </a:ext>
            </a:extLst>
          </p:cNvPr>
          <p:cNvSpPr txBox="1"/>
          <p:nvPr/>
        </p:nvSpPr>
        <p:spPr>
          <a:xfrm>
            <a:off x="3300566" y="4393178"/>
            <a:ext cx="2583519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인벤토리에 소지한 동일한 아이템 </a:t>
            </a:r>
            <a:r>
              <a:rPr lang="en-US" altLang="ko-KR" sz="1000" dirty="0"/>
              <a:t>3</a:t>
            </a:r>
            <a:r>
              <a:rPr lang="ko-KR" altLang="en-US" sz="1000" dirty="0"/>
              <a:t>개를 지불하고 더 높은 등급의 아이템을 만들어 착용할 수 있도록 함</a:t>
            </a:r>
          </a:p>
        </p:txBody>
      </p:sp>
    </p:spTree>
    <p:extLst>
      <p:ext uri="{BB962C8B-B14F-4D97-AF65-F5344CB8AC3E}">
        <p14:creationId xmlns:p14="http://schemas.microsoft.com/office/powerpoint/2010/main" val="366353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D09FF-C1FE-41E0-BBD4-481379563DD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770317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분석한 게임과 동일한 시스템을 차용해 적용할 예정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동일한 아이템 </a:t>
            </a:r>
            <a:r>
              <a:rPr lang="en-US" altLang="ko-KR" sz="1200" dirty="0"/>
              <a:t>3</a:t>
            </a:r>
            <a:r>
              <a:rPr lang="ko-KR" altLang="en-US" sz="1200" dirty="0"/>
              <a:t>개를 가지게 되면 한단계 높은 등급의 아이템으로 교체됨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동일 아이템 검색 범위는 착용 칸을 포함해 인벤토리 모두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착용중인 아이템이 강화 재료로 소비된 경우 강화로 획득한 아이템이 바로 해당 착용 칸 자리에 들어가게 됨</a:t>
            </a:r>
            <a:endParaRPr lang="en-US" altLang="ko-KR" sz="1200" dirty="0"/>
          </a:p>
        </p:txBody>
      </p:sp>
      <p:pic>
        <p:nvPicPr>
          <p:cNvPr id="26" name="내용 개체 틀 25" descr="시계이(가) 표시된 사진&#10;&#10;자동 생성된 설명">
            <a:extLst>
              <a:ext uri="{FF2B5EF4-FFF2-40B4-BE49-F238E27FC236}">
                <a16:creationId xmlns:a16="http://schemas.microsoft.com/office/drawing/2014/main" id="{34E36685-F220-4EED-A11A-F62D80043A0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84" y="3871912"/>
            <a:ext cx="3828620" cy="1646063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E506DDF-A164-4DBE-A9EE-2B1EC5341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675192"/>
            <a:ext cx="5764212" cy="2711702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게임에서 획득한 낮은 등급의 아이템은 쉽게 버림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아이템을 강화재료 혹은 분해하여 새로운 아이템을 만드는데 사용하는 경우가 많음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강화를 통해 게임에서 버려지는 아이템들을 가치를 상대적으로 조금 증가 시킬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유저로 하여금 낮은 등급의 아이템 </a:t>
            </a:r>
            <a:r>
              <a:rPr lang="en-US" altLang="ko-KR" sz="1200" dirty="0"/>
              <a:t>3</a:t>
            </a:r>
            <a:r>
              <a:rPr lang="ko-KR" altLang="en-US" sz="1200" dirty="0"/>
              <a:t>개를 모아 강화를 할 것인지 아니면 계속된 전투로 한번에 강력한 아이템을 획득할 것인지 선택을 하게 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1A98EC3-848B-4EDF-9CF1-E99CCFB43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6D6316-374B-4D19-BBC7-96F2DAD1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09DC62B-BAA7-431C-92F8-09505C3DAD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강화</a:t>
            </a:r>
          </a:p>
        </p:txBody>
      </p:sp>
      <p:pic>
        <p:nvPicPr>
          <p:cNvPr id="9" name="내용 개체 틀 61" descr="개체, 시계, 손목시계이(가) 표시된 사진&#10;&#10;자동 생성된 설명">
            <a:extLst>
              <a:ext uri="{FF2B5EF4-FFF2-40B4-BE49-F238E27FC236}">
                <a16:creationId xmlns:a16="http://schemas.microsoft.com/office/drawing/2014/main" id="{325277A3-7D21-4AD3-B1D9-824F49D4BA3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5" y="998816"/>
            <a:ext cx="5553937" cy="2676376"/>
          </a:xfr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6EB5D9-A1C5-4F9A-8A63-0D257D7E7639}"/>
              </a:ext>
            </a:extLst>
          </p:cNvPr>
          <p:cNvGrpSpPr/>
          <p:nvPr/>
        </p:nvGrpSpPr>
        <p:grpSpPr>
          <a:xfrm>
            <a:off x="12490830" y="3462467"/>
            <a:ext cx="1993175" cy="1638633"/>
            <a:chOff x="12557505" y="3643694"/>
            <a:chExt cx="1993175" cy="1638633"/>
          </a:xfrm>
        </p:grpSpPr>
        <p:pic>
          <p:nvPicPr>
            <p:cNvPr id="2" name="Picture 6" descr="Person Logo clipart - Person, Human, Text, transparent clip art">
              <a:extLst>
                <a:ext uri="{FF2B5EF4-FFF2-40B4-BE49-F238E27FC236}">
                  <a16:creationId xmlns:a16="http://schemas.microsoft.com/office/drawing/2014/main" id="{1EA8C064-BDD2-414D-85B3-B4308DBE0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0" b="97308" l="10000" r="90000">
                          <a14:foregroundMark x1="40444" y1="39615" x2="40444" y2="39615"/>
                          <a14:foregroundMark x1="45778" y1="35000" x2="45778" y2="35000"/>
                          <a14:foregroundMark x1="43000" y1="15769" x2="43000" y2="15769"/>
                          <a14:foregroundMark x1="40333" y1="92115" x2="40333" y2="92115"/>
                          <a14:foregroundMark x1="47556" y1="94038" x2="47556" y2="94038"/>
                          <a14:foregroundMark x1="39444" y1="97115" x2="39444" y2="97115"/>
                          <a14:foregroundMark x1="47333" y1="97308" x2="47333" y2="97308"/>
                          <a14:backgroundMark x1="60111" y1="15192" x2="60111" y2="15192"/>
                          <a14:backgroundMark x1="57000" y1="11538" x2="57000" y2="11538"/>
                          <a14:backgroundMark x1="56111" y1="20192" x2="56111" y2="20192"/>
                          <a14:backgroundMark x1="59889" y1="12308" x2="59889" y2="12308"/>
                          <a14:backgroundMark x1="57556" y1="8846" x2="57556" y2="8846"/>
                          <a14:backgroundMark x1="59000" y1="9231" x2="59000" y2="9231"/>
                          <a14:backgroundMark x1="52222" y1="6923" x2="58111" y2="21731"/>
                          <a14:backgroundMark x1="50444" y1="5385" x2="65444" y2="5385"/>
                          <a14:backgroundMark x1="51556" y1="2500" x2="62667" y2="2115"/>
                          <a14:backgroundMark x1="61111" y1="962" x2="59556" y2="192"/>
                          <a14:backgroundMark x1="57222" y1="2500" x2="57222" y2="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3" t="-1490" r="32424" b="1544"/>
            <a:stretch/>
          </p:blipFill>
          <p:spPr bwMode="auto">
            <a:xfrm>
              <a:off x="12557505" y="3661777"/>
              <a:ext cx="965738" cy="162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말풍선: 모서리가 둥근 사각형 11">
              <a:extLst>
                <a:ext uri="{FF2B5EF4-FFF2-40B4-BE49-F238E27FC236}">
                  <a16:creationId xmlns:a16="http://schemas.microsoft.com/office/drawing/2014/main" id="{7FA7D444-D93F-4DA8-BBA9-67A33ACF708E}"/>
                </a:ext>
              </a:extLst>
            </p:cNvPr>
            <p:cNvSpPr/>
            <p:nvPr/>
          </p:nvSpPr>
          <p:spPr>
            <a:xfrm>
              <a:off x="13286126" y="3643694"/>
              <a:ext cx="1264554" cy="1233300"/>
            </a:xfrm>
            <a:prstGeom prst="wedgeRoundRectCallout">
              <a:avLst>
                <a:gd name="adj1" fmla="val -68489"/>
                <a:gd name="adj2" fmla="val -30823"/>
                <a:gd name="adj3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Picture 8" descr="30 Swords PNG images free download-">
              <a:extLst>
                <a:ext uri="{FF2B5EF4-FFF2-40B4-BE49-F238E27FC236}">
                  <a16:creationId xmlns:a16="http://schemas.microsoft.com/office/drawing/2014/main" id="{83294C83-2686-43D9-AB6C-54251452F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58472">
              <a:off x="13458624" y="3724780"/>
              <a:ext cx="942395" cy="94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739F0D-F35E-4F13-9B6F-0465179FE05D}"/>
                </a:ext>
              </a:extLst>
            </p:cNvPr>
            <p:cNvSpPr txBox="1"/>
            <p:nvPr/>
          </p:nvSpPr>
          <p:spPr>
            <a:xfrm>
              <a:off x="13494445" y="4630773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조잡한 대검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50AEB68-19E0-42F9-9184-4CF6A055E9DA}"/>
              </a:ext>
            </a:extLst>
          </p:cNvPr>
          <p:cNvGrpSpPr/>
          <p:nvPr/>
        </p:nvGrpSpPr>
        <p:grpSpPr>
          <a:xfrm>
            <a:off x="14655784" y="3480550"/>
            <a:ext cx="1660541" cy="587033"/>
            <a:chOff x="8024327" y="-241000"/>
            <a:chExt cx="888814" cy="74850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6F884B7-4FF0-4D06-9C0E-1DB0BC5A940B}"/>
                </a:ext>
              </a:extLst>
            </p:cNvPr>
            <p:cNvSpPr/>
            <p:nvPr/>
          </p:nvSpPr>
          <p:spPr>
            <a:xfrm>
              <a:off x="8024327" y="-241000"/>
              <a:ext cx="888814" cy="7485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BE039-F7A0-4D20-B380-7042BE609C05}"/>
                </a:ext>
              </a:extLst>
            </p:cNvPr>
            <p:cNvSpPr txBox="1"/>
            <p:nvPr/>
          </p:nvSpPr>
          <p:spPr>
            <a:xfrm>
              <a:off x="8024327" y="-20639"/>
              <a:ext cx="888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dirty="0"/>
                <a:t>조금 부족한 성능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5BCC095-B0C3-49C5-9179-0CF8B5883C08}"/>
              </a:ext>
            </a:extLst>
          </p:cNvPr>
          <p:cNvGrpSpPr/>
          <p:nvPr/>
        </p:nvGrpSpPr>
        <p:grpSpPr>
          <a:xfrm>
            <a:off x="14655784" y="4109223"/>
            <a:ext cx="1660541" cy="771392"/>
            <a:chOff x="8024327" y="-241000"/>
            <a:chExt cx="888814" cy="74850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9A6F9FD-CAF9-4092-B2C8-A5DB0DDB8F58}"/>
                </a:ext>
              </a:extLst>
            </p:cNvPr>
            <p:cNvSpPr/>
            <p:nvPr/>
          </p:nvSpPr>
          <p:spPr>
            <a:xfrm>
              <a:off x="8024327" y="-241000"/>
              <a:ext cx="888814" cy="7485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ABD091-18E8-4A84-B036-9648A6718B68}"/>
                </a:ext>
              </a:extLst>
            </p:cNvPr>
            <p:cNvSpPr txBox="1"/>
            <p:nvPr/>
          </p:nvSpPr>
          <p:spPr>
            <a:xfrm>
              <a:off x="8024327" y="-200317"/>
              <a:ext cx="888814" cy="6671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dirty="0"/>
                <a:t>플레이 성향과 맞는 아이템 효과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08F14A0-0214-49AF-901E-ECF5BE52C383}"/>
              </a:ext>
            </a:extLst>
          </p:cNvPr>
          <p:cNvSpPr txBox="1"/>
          <p:nvPr/>
        </p:nvSpPr>
        <p:spPr>
          <a:xfrm>
            <a:off x="1299584" y="5651325"/>
            <a:ext cx="3828619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강화를 통해 위 두가지 고민을 한번에 해결해 줄 수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11418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6D729-827A-4749-8B8A-4F99CC4CF87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309431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플레이 하는 중에 반복적으로 인벤토리를 들어갔다 나오는 것은 유저에게 피로감을 줄 것이라 판단함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UI</a:t>
            </a:r>
            <a:r>
              <a:rPr lang="ko-KR" altLang="en-US" sz="1200" dirty="0"/>
              <a:t>로 아이템을 추천해 알아서 착용해 줌으로 조작 횟수를 감소 시킨다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플레이하며 인벤토리에 들어가는 횟수는 감소하게 되고 덕분에 화면 전환이 줄어 들어 전투에 몰입할 수 있는 효과를 기대할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92A1B8E-F553-4DDA-B5F8-EB95D4EC866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214306"/>
            <a:ext cx="5764212" cy="317258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인벤토리에 직접 들어가지 않아도 현재 착용중인 아이템 보다 강력한 아이템을 획득하게 되면 </a:t>
            </a:r>
            <a:r>
              <a:rPr lang="en-US" altLang="ko-KR" sz="1200" dirty="0"/>
              <a:t>UI </a:t>
            </a:r>
            <a:r>
              <a:rPr lang="ko-KR" altLang="en-US" sz="1200" dirty="0"/>
              <a:t>팝업 창으로 해당 아이템 알아서 착용하도록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강력한 아이템의 기준은 아이템별 전투력 값을 지정해 해당 값이 높은 것을 추천함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아이템 외에도 물약 아이템을 추천하는 기능 또한 활용할 계획임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설정한 체력 또는 시간 이하로 내려갈 시 위험 표시와 함께 화면 우측 에 팝업을 통해 해당 아이템이 인벤토리에 있음을 알리고 팝업에 나타난 아이템을 터치했을 때 바로 아이템을 사용하도록 </a:t>
            </a:r>
            <a:r>
              <a:rPr lang="ko-KR" altLang="en-US" sz="1200" dirty="0" err="1"/>
              <a:t>만듬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FD009B2-C496-430F-A945-2CE9825E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A575A-E7BE-419A-BF44-B320167B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A18D2D8-F2E3-44F6-941A-AEE619CF1F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아이템 추천기능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530C6-46DE-43DC-952D-8DDC7269E270}"/>
              </a:ext>
            </a:extLst>
          </p:cNvPr>
          <p:cNvSpPr txBox="1"/>
          <p:nvPr/>
        </p:nvSpPr>
        <p:spPr>
          <a:xfrm>
            <a:off x="452166" y="5953125"/>
            <a:ext cx="5523455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화면 전환 없이 원하는 장비로 아이템을 바꿔 착용 할 수 있는 장점이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6896936-0F54-4FF2-A7DC-A23EC75A25B1}"/>
              </a:ext>
            </a:extLst>
          </p:cNvPr>
          <p:cNvGrpSpPr/>
          <p:nvPr/>
        </p:nvGrpSpPr>
        <p:grpSpPr>
          <a:xfrm>
            <a:off x="12693542" y="-242464"/>
            <a:ext cx="5508794" cy="1833984"/>
            <a:chOff x="493420" y="1418997"/>
            <a:chExt cx="5508794" cy="1833984"/>
          </a:xfrm>
        </p:grpSpPr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id="{0AA37529-CD90-4B03-BDDF-5222033DF1CE}"/>
                </a:ext>
              </a:extLst>
            </p:cNvPr>
            <p:cNvSpPr/>
            <p:nvPr/>
          </p:nvSpPr>
          <p:spPr>
            <a:xfrm rot="16200000">
              <a:off x="4234687" y="1044888"/>
              <a:ext cx="1171585" cy="2363467"/>
            </a:xfrm>
            <a:prstGeom prst="trapezoid">
              <a:avLst>
                <a:gd name="adj" fmla="val 3597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내용 개체 틀 10">
              <a:extLst>
                <a:ext uri="{FF2B5EF4-FFF2-40B4-BE49-F238E27FC236}">
                  <a16:creationId xmlns:a16="http://schemas.microsoft.com/office/drawing/2014/main" id="{1F8D36AF-5712-4D3F-85FC-6DBBBA624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908" t="39659" r="9529" b="48952"/>
            <a:stretch/>
          </p:blipFill>
          <p:spPr>
            <a:xfrm>
              <a:off x="3887573" y="1640829"/>
              <a:ext cx="2114641" cy="1171586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pic>
          <p:nvPicPr>
            <p:cNvPr id="19" name="내용 개체 틀 10">
              <a:extLst>
                <a:ext uri="{FF2B5EF4-FFF2-40B4-BE49-F238E27FC236}">
                  <a16:creationId xmlns:a16="http://schemas.microsoft.com/office/drawing/2014/main" id="{ADBE26B2-4B84-4DE8-BA15-11337BE58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66" t="-292" r="373" b="-67"/>
            <a:stretch/>
          </p:blipFill>
          <p:spPr>
            <a:xfrm>
              <a:off x="493420" y="1418997"/>
              <a:ext cx="3238891" cy="183398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070E40-1EE6-4697-90FE-A5E3ACB3D333}"/>
                </a:ext>
              </a:extLst>
            </p:cNvPr>
            <p:cNvSpPr/>
            <p:nvPr/>
          </p:nvSpPr>
          <p:spPr>
            <a:xfrm>
              <a:off x="2997724" y="2059590"/>
              <a:ext cx="641023" cy="334818"/>
            </a:xfrm>
            <a:prstGeom prst="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56AAEC1C-C013-4624-B51B-30668BD40726}"/>
                </a:ext>
              </a:extLst>
            </p:cNvPr>
            <p:cNvSpPr/>
            <p:nvPr/>
          </p:nvSpPr>
          <p:spPr>
            <a:xfrm rot="16200000">
              <a:off x="2856856" y="1777874"/>
              <a:ext cx="1171585" cy="889850"/>
            </a:xfrm>
            <a:prstGeom prst="trapezoid">
              <a:avLst>
                <a:gd name="adj" fmla="val 4855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389F368-29FC-471E-8738-07A531EEC31B}"/>
              </a:ext>
            </a:extLst>
          </p:cNvPr>
          <p:cNvSpPr txBox="1"/>
          <p:nvPr/>
        </p:nvSpPr>
        <p:spPr>
          <a:xfrm>
            <a:off x="452166" y="3752881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‘</a:t>
            </a:r>
            <a:r>
              <a:rPr lang="ko-KR" altLang="en-US" sz="1400" b="1" dirty="0"/>
              <a:t>섀도우 아레나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 플레이 화면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597A179-CB29-4C91-AF22-27507CE5C088}"/>
              </a:ext>
            </a:extLst>
          </p:cNvPr>
          <p:cNvGrpSpPr/>
          <p:nvPr/>
        </p:nvGrpSpPr>
        <p:grpSpPr>
          <a:xfrm>
            <a:off x="13413498" y="2509874"/>
            <a:ext cx="4231521" cy="3005205"/>
            <a:chOff x="13413498" y="2509874"/>
            <a:chExt cx="4231521" cy="300520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0ABB8CC-6F5A-45D7-9629-9C0E03FEB8D6}"/>
                </a:ext>
              </a:extLst>
            </p:cNvPr>
            <p:cNvGrpSpPr/>
            <p:nvPr/>
          </p:nvGrpSpPr>
          <p:grpSpPr>
            <a:xfrm>
              <a:off x="13413498" y="2509874"/>
              <a:ext cx="3878090" cy="3005205"/>
              <a:chOff x="13258800" y="2438400"/>
              <a:chExt cx="3878090" cy="3005205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E3C46227-CE14-4A7E-B173-885E9B429CB9}"/>
                  </a:ext>
                </a:extLst>
              </p:cNvPr>
              <p:cNvSpPr/>
              <p:nvPr/>
            </p:nvSpPr>
            <p:spPr>
              <a:xfrm>
                <a:off x="13258800" y="2438400"/>
                <a:ext cx="3878090" cy="300520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2B03981D-9FA1-4E91-881F-FF05176B779C}"/>
                  </a:ext>
                </a:extLst>
              </p:cNvPr>
              <p:cNvGrpSpPr/>
              <p:nvPr/>
            </p:nvGrpSpPr>
            <p:grpSpPr>
              <a:xfrm>
                <a:off x="13465021" y="4279834"/>
                <a:ext cx="3400580" cy="1041532"/>
                <a:chOff x="13465021" y="4279834"/>
                <a:chExt cx="3400580" cy="1041532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A3432EB-39C4-44B6-B7D8-933CCBC281CE}"/>
                    </a:ext>
                  </a:extLst>
                </p:cNvPr>
                <p:cNvGrpSpPr/>
                <p:nvPr/>
              </p:nvGrpSpPr>
              <p:grpSpPr>
                <a:xfrm>
                  <a:off x="13465021" y="4446631"/>
                  <a:ext cx="1267435" cy="707937"/>
                  <a:chOff x="12680443" y="4689523"/>
                  <a:chExt cx="1842513" cy="1029152"/>
                </a:xfrm>
              </p:grpSpPr>
              <p:pic>
                <p:nvPicPr>
                  <p:cNvPr id="38" name="그림 37">
                    <a:extLst>
                      <a:ext uri="{FF2B5EF4-FFF2-40B4-BE49-F238E27FC236}">
                        <a16:creationId xmlns:a16="http://schemas.microsoft.com/office/drawing/2014/main" id="{F3E06DA7-D615-41EE-82EE-C8B92978CB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680443" y="4689523"/>
                    <a:ext cx="1842513" cy="1029152"/>
                  </a:xfrm>
                  <a:prstGeom prst="rect">
                    <a:avLst/>
                  </a:prstGeom>
                </p:spPr>
              </p:pic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6BC15101-F5E3-491C-A08C-6C1CDDD0EFC1}"/>
                      </a:ext>
                    </a:extLst>
                  </p:cNvPr>
                  <p:cNvSpPr/>
                  <p:nvPr/>
                </p:nvSpPr>
                <p:spPr>
                  <a:xfrm>
                    <a:off x="12680443" y="4689523"/>
                    <a:ext cx="1842513" cy="1029152"/>
                  </a:xfrm>
                  <a:prstGeom prst="rect">
                    <a:avLst/>
                  </a:prstGeom>
                  <a:solidFill>
                    <a:srgbClr val="FF0000">
                      <a:alpha val="4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/>
                      <a:t>전투화면</a:t>
                    </a:r>
                    <a:endParaRPr lang="ko-KR" altLang="en-US" dirty="0"/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187DE33A-D5EA-448A-B6D4-B3210AF020C0}"/>
                    </a:ext>
                  </a:extLst>
                </p:cNvPr>
                <p:cNvGrpSpPr/>
                <p:nvPr/>
              </p:nvGrpSpPr>
              <p:grpSpPr>
                <a:xfrm>
                  <a:off x="15916093" y="4279834"/>
                  <a:ext cx="949508" cy="1041532"/>
                  <a:chOff x="16243648" y="4397110"/>
                  <a:chExt cx="1380332" cy="1514110"/>
                </a:xfrm>
              </p:grpSpPr>
              <p:pic>
                <p:nvPicPr>
                  <p:cNvPr id="39" name="Picture 2" descr="55 핵늅 금수랑 막혔어요 ㅜ | 검은사막 인벤">
                    <a:extLst>
                      <a:ext uri="{FF2B5EF4-FFF2-40B4-BE49-F238E27FC236}">
                        <a16:creationId xmlns:a16="http://schemas.microsoft.com/office/drawing/2014/main" id="{7EA980F0-D812-4F03-9046-8FEE6F8388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8415" b="22160"/>
                  <a:stretch/>
                </p:blipFill>
                <p:spPr bwMode="auto">
                  <a:xfrm>
                    <a:off x="16243648" y="4397111"/>
                    <a:ext cx="1380332" cy="15141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E47EAE6A-7FF8-4B88-90C9-4BADCF9FFE9F}"/>
                      </a:ext>
                    </a:extLst>
                  </p:cNvPr>
                  <p:cNvSpPr/>
                  <p:nvPr/>
                </p:nvSpPr>
                <p:spPr>
                  <a:xfrm>
                    <a:off x="16243648" y="4397110"/>
                    <a:ext cx="1380332" cy="1514109"/>
                  </a:xfrm>
                  <a:prstGeom prst="rect">
                    <a:avLst/>
                  </a:prstGeom>
                  <a:solidFill>
                    <a:schemeClr val="accent1">
                      <a:alpha val="62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/>
                      <a:t>인벤토리 화면</a:t>
                    </a:r>
                    <a:endParaRPr lang="ko-KR" altLang="en-US" dirty="0"/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C5013326-936E-459E-B40E-813E84828A3F}"/>
                    </a:ext>
                  </a:extLst>
                </p:cNvPr>
                <p:cNvGrpSpPr/>
                <p:nvPr/>
              </p:nvGrpSpPr>
              <p:grpSpPr>
                <a:xfrm>
                  <a:off x="14753145" y="4474762"/>
                  <a:ext cx="1142260" cy="637734"/>
                  <a:chOff x="14537995" y="4680483"/>
                  <a:chExt cx="1660541" cy="927096"/>
                </a:xfrm>
              </p:grpSpPr>
              <p:sp>
                <p:nvSpPr>
                  <p:cNvPr id="28" name="화살표: 아래로 구부러짐 27">
                    <a:extLst>
                      <a:ext uri="{FF2B5EF4-FFF2-40B4-BE49-F238E27FC236}">
                        <a16:creationId xmlns:a16="http://schemas.microsoft.com/office/drawing/2014/main" id="{CFE062C5-4BBC-4529-94B4-1B875AB58868}"/>
                      </a:ext>
                    </a:extLst>
                  </p:cNvPr>
                  <p:cNvSpPr/>
                  <p:nvPr/>
                </p:nvSpPr>
                <p:spPr>
                  <a:xfrm>
                    <a:off x="14618021" y="4680483"/>
                    <a:ext cx="1500488" cy="319794"/>
                  </a:xfrm>
                  <a:prstGeom prst="curvedDown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화살표: 아래로 구부러짐 28">
                    <a:extLst>
                      <a:ext uri="{FF2B5EF4-FFF2-40B4-BE49-F238E27FC236}">
                        <a16:creationId xmlns:a16="http://schemas.microsoft.com/office/drawing/2014/main" id="{36F90496-D3C1-481F-91F6-605E5D03AA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618021" y="5287785"/>
                    <a:ext cx="1500488" cy="319794"/>
                  </a:xfrm>
                  <a:prstGeom prst="curvedDown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4" name="그룹 33">
                    <a:extLst>
                      <a:ext uri="{FF2B5EF4-FFF2-40B4-BE49-F238E27FC236}">
                        <a16:creationId xmlns:a16="http://schemas.microsoft.com/office/drawing/2014/main" id="{2B3F5A8E-4EC1-4804-B56A-6F82CA0FC535}"/>
                      </a:ext>
                    </a:extLst>
                  </p:cNvPr>
                  <p:cNvGrpSpPr/>
                  <p:nvPr/>
                </p:nvGrpSpPr>
                <p:grpSpPr>
                  <a:xfrm>
                    <a:off x="14537995" y="4850514"/>
                    <a:ext cx="1660541" cy="587033"/>
                    <a:chOff x="8024327" y="-241000"/>
                    <a:chExt cx="888814" cy="748500"/>
                  </a:xfrm>
                </p:grpSpPr>
                <p:sp>
                  <p:nvSpPr>
                    <p:cNvPr id="35" name="타원 34">
                      <a:extLst>
                        <a:ext uri="{FF2B5EF4-FFF2-40B4-BE49-F238E27FC236}">
                          <a16:creationId xmlns:a16="http://schemas.microsoft.com/office/drawing/2014/main" id="{46C64978-8FB9-47CA-B7CF-10EB96A96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4327" y="-241000"/>
                      <a:ext cx="888814" cy="74850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0D481EC0-292E-4D30-B50A-D15CBBCF04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24327" y="-62966"/>
                      <a:ext cx="888814" cy="3924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ko-KR" altLang="en-US" sz="1400" dirty="0"/>
                        <a:t>화면 전환 수 감소</a:t>
                      </a:r>
                    </a:p>
                  </p:txBody>
                </p:sp>
              </p:grpSp>
            </p:grpSp>
          </p:grpSp>
          <p:pic>
            <p:nvPicPr>
              <p:cNvPr id="46" name="내용 개체 틀 10">
                <a:extLst>
                  <a:ext uri="{FF2B5EF4-FFF2-40B4-BE49-F238E27FC236}">
                    <a16:creationId xmlns:a16="http://schemas.microsoft.com/office/drawing/2014/main" id="{F7FF72AA-B6E6-4119-8B49-82073FB6E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908" t="39659" r="9529" b="48952"/>
              <a:stretch/>
            </p:blipFill>
            <p:spPr>
              <a:xfrm>
                <a:off x="14194483" y="2546604"/>
                <a:ext cx="2006724" cy="1111796"/>
              </a:xfrm>
              <a:prstGeom prst="rect">
                <a:avLst/>
              </a:prstGeom>
              <a:ln w="15875">
                <a:noFill/>
              </a:ln>
            </p:spPr>
          </p:pic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23BB1235-4FE9-48D6-A6DF-D4643CE62082}"/>
                  </a:ext>
                </a:extLst>
              </p:cNvPr>
              <p:cNvSpPr/>
              <p:nvPr/>
            </p:nvSpPr>
            <p:spPr>
              <a:xfrm>
                <a:off x="14167689" y="3760749"/>
                <a:ext cx="2060312" cy="456870"/>
              </a:xfrm>
              <a:prstGeom prst="downArrow">
                <a:avLst>
                  <a:gd name="adj1" fmla="val 50000"/>
                  <a:gd name="adj2" fmla="val 5278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/>
                  <a:t>아이템 추천</a:t>
                </a:r>
              </a:p>
            </p:txBody>
          </p:sp>
        </p:grp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2906C444-DC28-46C6-8682-AC5D8D081631}"/>
                </a:ext>
              </a:extLst>
            </p:cNvPr>
            <p:cNvSpPr/>
            <p:nvPr/>
          </p:nvSpPr>
          <p:spPr>
            <a:xfrm>
              <a:off x="17178471" y="3588753"/>
              <a:ext cx="466548" cy="51628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30B5489-42D9-4B4E-AA5F-58C1D37D1C20}"/>
              </a:ext>
            </a:extLst>
          </p:cNvPr>
          <p:cNvSpPr txBox="1"/>
          <p:nvPr/>
        </p:nvSpPr>
        <p:spPr>
          <a:xfrm>
            <a:off x="4337197" y="1734223"/>
            <a:ext cx="1608616" cy="985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화면 전환 수 감소를 통해 전투에 집중할 수 있는 플레이 환경을 조성할 수 있음</a:t>
            </a:r>
          </a:p>
        </p:txBody>
      </p:sp>
      <p:pic>
        <p:nvPicPr>
          <p:cNvPr id="67" name="내용 개체 틀 23">
            <a:extLst>
              <a:ext uri="{FF2B5EF4-FFF2-40B4-BE49-F238E27FC236}">
                <a16:creationId xmlns:a16="http://schemas.microsoft.com/office/drawing/2014/main" id="{8241ABF5-5A96-4A8A-8D1E-725C8B4B0E0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1" y="4060658"/>
            <a:ext cx="5523455" cy="1835055"/>
          </a:xfrm>
          <a:prstGeom prst="rect">
            <a:avLst/>
          </a:prstGeom>
        </p:spPr>
      </p:pic>
      <p:pic>
        <p:nvPicPr>
          <p:cNvPr id="69" name="내용 개체 틀 56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901A514C-C9DE-4AF6-BFE0-DBEE67468CB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1" y="1009681"/>
            <a:ext cx="384158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5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내용 개체 틀 20" descr="모니터, 시계, 탑재, 앉아있는이(가) 표시된 사진&#10;&#10;자동 생성된 설명">
            <a:extLst>
              <a:ext uri="{FF2B5EF4-FFF2-40B4-BE49-F238E27FC236}">
                <a16:creationId xmlns:a16="http://schemas.microsoft.com/office/drawing/2014/main" id="{755D37F7-01F9-4B67-B10D-9E119487611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06" y="1032783"/>
            <a:ext cx="4785775" cy="2487384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88BDEC-E84D-4AFC-9553-95D7527511B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312762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게임은 종료 시 진행사항을 모두 삭제해 다음 플레이에서 처음 </a:t>
            </a:r>
            <a:r>
              <a:rPr lang="ko-KR" altLang="en-US" sz="1200" dirty="0" err="1"/>
              <a:t>부터</a:t>
            </a:r>
            <a:r>
              <a:rPr lang="ko-KR" altLang="en-US" sz="1200" dirty="0"/>
              <a:t> 다시 하도록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요소를 처음 접하는 유저에게는 노력에 반하는 게임 시스템으로 거부감이 생길 수 있다 판단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반대로 해당 요소가 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게이머에게는 당연한 또 게임의 재미를 올려주는 요소로 사용됨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종료 시 인벤토리에 소지 중이던 아이템 하나를 선택해 다음 게임에 확정적으로 사용할 수 있게 만들어 지속적으로 게임을 플레이 하도록 유도함</a:t>
            </a:r>
            <a:endParaRPr lang="en-US" altLang="ko-KR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6D339C3-B80D-4C1C-B3BB-F88C1D61AC9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4032502"/>
            <a:ext cx="5764212" cy="2354391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종료 시 결과 창을 통해 유저 인벤토리에 저장 되어 있던 아이템들 중 랜덤으로 </a:t>
            </a:r>
            <a:r>
              <a:rPr lang="en-US" altLang="ko-KR" sz="1200" dirty="0"/>
              <a:t>3</a:t>
            </a:r>
            <a:r>
              <a:rPr lang="ko-KR" altLang="en-US" sz="1200" dirty="0"/>
              <a:t>개를 뽑아 그중 하나를 선택하도록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다음 게임에서 해당 아이템을 사용하기 위해서 정해진 미션을 클리어 해야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미션은 유저가 이해하기 쉬운 조건으로 통일해 미션이 우선이 아닌 전투와 생존에 집중하도록 </a:t>
            </a:r>
            <a:r>
              <a:rPr lang="ko-KR" altLang="en-US" sz="1200" dirty="0" err="1"/>
              <a:t>만듬</a:t>
            </a: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16B01C7-C5FF-45E8-92E6-28C59D7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BE171F-9E20-4A8D-94A5-1AE8B4E7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14E8D76-E1F0-4717-99C8-EBA6F8830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봉인 아이템</a:t>
            </a:r>
            <a:r>
              <a:rPr lang="en-US" altLang="ko-KR" dirty="0"/>
              <a:t>(</a:t>
            </a:r>
            <a:r>
              <a:rPr lang="ko-KR" altLang="en-US" dirty="0"/>
              <a:t>종료 보상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5" name="내용 개체 틀 11">
            <a:extLst>
              <a:ext uri="{FF2B5EF4-FFF2-40B4-BE49-F238E27FC236}">
                <a16:creationId xmlns:a16="http://schemas.microsoft.com/office/drawing/2014/main" id="{8DBA53AC-829D-4F3F-AB4C-45EFBC71412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/>
          <a:srcRect l="17333" t="25038" r="15536" b="22586"/>
          <a:stretch/>
        </p:blipFill>
        <p:spPr>
          <a:xfrm>
            <a:off x="722313" y="3643313"/>
            <a:ext cx="4983162" cy="218694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6506B2-553B-477C-876B-4A58797D6582}"/>
              </a:ext>
            </a:extLst>
          </p:cNvPr>
          <p:cNvGrpSpPr/>
          <p:nvPr/>
        </p:nvGrpSpPr>
        <p:grpSpPr>
          <a:xfrm>
            <a:off x="12250293" y="2184783"/>
            <a:ext cx="4782915" cy="2488433"/>
            <a:chOff x="543161" y="1073418"/>
            <a:chExt cx="4782915" cy="248843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CB36B25-225F-4D2C-919C-4B02D804E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328" t="22639" r="12500" b="7749"/>
            <a:stretch/>
          </p:blipFill>
          <p:spPr>
            <a:xfrm>
              <a:off x="543161" y="1073418"/>
              <a:ext cx="1980963" cy="248843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3F0F9F0-2C0B-4888-9C0D-4831033EE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375" t="31806" r="39375" b="46988"/>
            <a:stretch/>
          </p:blipFill>
          <p:spPr>
            <a:xfrm>
              <a:off x="2735276" y="1546925"/>
              <a:ext cx="2590800" cy="145433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0D7B5F4-0A6D-4DB8-BCD7-DE21C00C6773}"/>
              </a:ext>
            </a:extLst>
          </p:cNvPr>
          <p:cNvSpPr txBox="1"/>
          <p:nvPr/>
        </p:nvSpPr>
        <p:spPr>
          <a:xfrm>
            <a:off x="722313" y="5531803"/>
            <a:ext cx="4983162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 입장 전 봉인된 아이템 들 중 가져갈 아이템을 선택해 입장할 수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1A5D1F-768B-451E-B5FE-E57F8C97CDD1}"/>
              </a:ext>
            </a:extLst>
          </p:cNvPr>
          <p:cNvSpPr/>
          <p:nvPr/>
        </p:nvSpPr>
        <p:spPr>
          <a:xfrm>
            <a:off x="942392" y="1380931"/>
            <a:ext cx="1791477" cy="373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0215B1-9E7F-4026-9E32-380BE454BC7D}"/>
              </a:ext>
            </a:extLst>
          </p:cNvPr>
          <p:cNvSpPr/>
          <p:nvPr/>
        </p:nvSpPr>
        <p:spPr>
          <a:xfrm>
            <a:off x="1190462" y="2781296"/>
            <a:ext cx="1295336" cy="64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F5570D-CD63-4995-AE51-3AE28E245AF6}"/>
              </a:ext>
            </a:extLst>
          </p:cNvPr>
          <p:cNvSpPr/>
          <p:nvPr/>
        </p:nvSpPr>
        <p:spPr>
          <a:xfrm>
            <a:off x="2899240" y="2369975"/>
            <a:ext cx="2806235" cy="621233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6D7BCC-A662-4176-B762-9A3DFCFF21B5}"/>
              </a:ext>
            </a:extLst>
          </p:cNvPr>
          <p:cNvSpPr txBox="1"/>
          <p:nvPr/>
        </p:nvSpPr>
        <p:spPr>
          <a:xfrm>
            <a:off x="2909094" y="2451688"/>
            <a:ext cx="2786526" cy="985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게임 종료 후 해당 게임에서 획득했던 아이템들 중 하나를 선택해 가지고 나갈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가지고 나간 아이템을 다음 게임에서 사용하기 위해서는 정해진 미션을 달성해야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1223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3346A9-CC70-4127-958C-1E119EC1578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던전 절차적 생성을 사용하는 이유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매 플레이마다 다른 던전 형태를 통해 유저에게 새로운 플레이 경험을 줄 수 있음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던전은 스테이지</a:t>
            </a:r>
            <a:r>
              <a:rPr lang="en-US" altLang="ko-KR" sz="1200" dirty="0"/>
              <a:t>&gt;</a:t>
            </a:r>
            <a:r>
              <a:rPr lang="ko-KR" altLang="en-US" sz="1200" dirty="0"/>
              <a:t>층</a:t>
            </a:r>
            <a:r>
              <a:rPr lang="en-US" altLang="ko-KR" sz="1200" dirty="0"/>
              <a:t>&gt;</a:t>
            </a:r>
            <a:r>
              <a:rPr lang="ko-KR" altLang="en-US" sz="1200" dirty="0"/>
              <a:t>방</a:t>
            </a:r>
            <a:r>
              <a:rPr lang="en-US" altLang="ko-KR" sz="1200" dirty="0"/>
              <a:t>&gt; </a:t>
            </a:r>
            <a:r>
              <a:rPr lang="ko-KR" altLang="en-US" sz="1200" dirty="0"/>
              <a:t>순으로 소분류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층단위로 로드 되는 던전을 클리어 하며 게임이 진행된다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하나의 층을 구성할 때 가로</a:t>
            </a:r>
            <a:r>
              <a:rPr lang="en-US" altLang="ko-KR" sz="1200" dirty="0"/>
              <a:t>, </a:t>
            </a:r>
            <a:r>
              <a:rPr lang="ko-KR" altLang="en-US" sz="1200" dirty="0"/>
              <a:t>세로로 일정 개수 방을 배치한다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각 층의 마지막 방은 보스 전투 방으로 클리어 시 다음 층으로 이동할 수 있게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23B4DFA-428A-43A8-83D3-DD96EE29332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종류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시작 </a:t>
            </a:r>
            <a:r>
              <a:rPr lang="en-US" altLang="ko-KR" sz="1000" dirty="0"/>
              <a:t>: </a:t>
            </a:r>
            <a:r>
              <a:rPr lang="ko-KR" altLang="en-US" sz="1000" dirty="0"/>
              <a:t>유저가 층에서 가장 먼저 입장하게 되는 방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비전투</a:t>
            </a:r>
            <a:r>
              <a:rPr lang="en-US" altLang="ko-KR" sz="1000" dirty="0"/>
              <a:t>, </a:t>
            </a:r>
            <a:r>
              <a:rPr lang="ko-KR" altLang="en-US" sz="1000" dirty="0"/>
              <a:t>다른 층에서 넘어온 경우 보상 획득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일반</a:t>
            </a:r>
            <a:r>
              <a:rPr lang="en-US" altLang="ko-KR" sz="1000" dirty="0"/>
              <a:t> : </a:t>
            </a:r>
            <a:r>
              <a:rPr lang="ko-KR" altLang="en-US" sz="1000" dirty="0"/>
              <a:t>전투 진행</a:t>
            </a:r>
            <a:r>
              <a:rPr lang="en-US" altLang="ko-KR" sz="1000" dirty="0"/>
              <a:t>, </a:t>
            </a:r>
            <a:r>
              <a:rPr lang="ko-KR" altLang="en-US" sz="1000" dirty="0"/>
              <a:t>일반 몬스터와 적은 확률에 강화 몬스터 등장 </a:t>
            </a:r>
            <a:r>
              <a:rPr lang="en-US" altLang="ko-KR" sz="1000" dirty="0"/>
              <a:t>(</a:t>
            </a:r>
            <a:r>
              <a:rPr lang="ko-KR" altLang="en-US" sz="1000" dirty="0"/>
              <a:t>소량의 전투 보상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고급 </a:t>
            </a:r>
            <a:r>
              <a:rPr lang="en-US" altLang="ko-KR" sz="1000" dirty="0"/>
              <a:t>: </a:t>
            </a:r>
            <a:r>
              <a:rPr lang="ko-KR" altLang="en-US" sz="1000" dirty="0"/>
              <a:t>일반 방보다 높은 확률로 등장하는 강화 몬스터</a:t>
            </a:r>
            <a:r>
              <a:rPr lang="en-US" altLang="ko-KR" sz="1000" dirty="0"/>
              <a:t>, </a:t>
            </a:r>
            <a:r>
              <a:rPr lang="ko-KR" altLang="en-US" sz="1000" dirty="0"/>
              <a:t>낮은 확률로 준 </a:t>
            </a:r>
            <a:r>
              <a:rPr lang="ko-KR" altLang="en-US" sz="1000" dirty="0" err="1"/>
              <a:t>보스급</a:t>
            </a:r>
            <a:r>
              <a:rPr lang="ko-KR" altLang="en-US" sz="1000" dirty="0"/>
              <a:t> 몬스터 등장 </a:t>
            </a:r>
            <a:r>
              <a:rPr lang="en-US" altLang="ko-KR" sz="1000" dirty="0"/>
              <a:t>(</a:t>
            </a:r>
            <a:r>
              <a:rPr lang="ko-KR" altLang="en-US" sz="1000" dirty="0"/>
              <a:t>대량의 전투 보상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이벤트 </a:t>
            </a:r>
            <a:r>
              <a:rPr lang="en-US" altLang="ko-KR" sz="1000" dirty="0"/>
              <a:t>: 60% </a:t>
            </a:r>
            <a:r>
              <a:rPr lang="ko-KR" altLang="en-US" sz="1000" dirty="0"/>
              <a:t>비 전투</a:t>
            </a:r>
            <a:r>
              <a:rPr lang="en-US" altLang="ko-KR" sz="1000" dirty="0"/>
              <a:t>, 40% </a:t>
            </a:r>
            <a:r>
              <a:rPr lang="ko-KR" altLang="en-US" sz="1000" dirty="0"/>
              <a:t>전투 방으로 대량의 보상 획득 가능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보스 </a:t>
            </a:r>
            <a:r>
              <a:rPr lang="en-US" altLang="ko-KR" sz="1000" dirty="0"/>
              <a:t>: </a:t>
            </a:r>
            <a:r>
              <a:rPr lang="ko-KR" altLang="en-US" sz="1000" dirty="0"/>
              <a:t>층의 마지막 방</a:t>
            </a:r>
            <a:r>
              <a:rPr lang="en-US" altLang="ko-KR" sz="1000" dirty="0"/>
              <a:t>, </a:t>
            </a:r>
            <a:r>
              <a:rPr lang="ko-KR" altLang="en-US" sz="1000" dirty="0"/>
              <a:t>보스를 처치해야 다음 층으로 이동할 권리가 주어짐</a:t>
            </a:r>
            <a:r>
              <a:rPr lang="en-US" altLang="ko-KR" sz="1000" dirty="0"/>
              <a:t>, </a:t>
            </a:r>
            <a:r>
              <a:rPr lang="ko-KR" altLang="en-US" sz="1000" dirty="0"/>
              <a:t>동시에 큰 보상을 획득할 수 있음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상점 </a:t>
            </a:r>
            <a:r>
              <a:rPr lang="en-US" altLang="ko-KR" sz="1000" dirty="0"/>
              <a:t>: </a:t>
            </a:r>
            <a:r>
              <a:rPr lang="ko-KR" altLang="en-US" sz="1000" dirty="0"/>
              <a:t>전투를 진행하지 않고 상인을 통해 아이템을 구입할 수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9A9AED9-DC79-4825-990E-6322F18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9DEFDC-B797-42BC-90E1-86878F97B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시스템 개요</a:t>
            </a:r>
          </a:p>
        </p:txBody>
      </p:sp>
      <p:pic>
        <p:nvPicPr>
          <p:cNvPr id="8" name="내용 개체 틀 8" descr="플레이트이(가) 표시된 사진&#10;&#10;자동 생성된 설명">
            <a:extLst>
              <a:ext uri="{FF2B5EF4-FFF2-40B4-BE49-F238E27FC236}">
                <a16:creationId xmlns:a16="http://schemas.microsoft.com/office/drawing/2014/main" id="{DACBF9D3-CE99-4021-9CF9-6F13A58D32D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94" y="3816945"/>
            <a:ext cx="3865199" cy="2395936"/>
          </a:xfrm>
        </p:spPr>
      </p:pic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0EF2F532-F32A-4FBC-A3E3-8EAC54B9D40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28784941"/>
              </p:ext>
            </p:extLst>
          </p:nvPr>
        </p:nvGraphicFramePr>
        <p:xfrm>
          <a:off x="585107" y="1506995"/>
          <a:ext cx="5257572" cy="15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31">
                  <a:extLst>
                    <a:ext uri="{9D8B030D-6E8A-4147-A177-3AD203B41FA5}">
                      <a16:colId xmlns:a16="http://schemas.microsoft.com/office/drawing/2014/main" val="183055145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95307805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01894050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841949482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76614083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46177265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646631101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2594399487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3220438336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132272650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1430291119"/>
                    </a:ext>
                  </a:extLst>
                </a:gridCol>
                <a:gridCol w="438131">
                  <a:extLst>
                    <a:ext uri="{9D8B030D-6E8A-4147-A177-3AD203B41FA5}">
                      <a16:colId xmlns:a16="http://schemas.microsoft.com/office/drawing/2014/main" val="96632522"/>
                    </a:ext>
                  </a:extLst>
                </a:gridCol>
              </a:tblGrid>
              <a:tr h="47603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1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2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스테이지 </a:t>
                      </a:r>
                      <a:r>
                        <a:rPr lang="en-US" altLang="ko-KR" sz="1500" b="1" dirty="0"/>
                        <a:t>3</a:t>
                      </a:r>
                      <a:endParaRPr lang="ko-KR" altLang="en-US" sz="1500" b="1" dirty="0"/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53011"/>
                  </a:ext>
                </a:extLst>
              </a:tr>
              <a:tr h="586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1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2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3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4</a:t>
                      </a:r>
                      <a:r>
                        <a:rPr lang="ko-KR" altLang="en-US" sz="1500" b="1" dirty="0"/>
                        <a:t>층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69342"/>
                  </a:ext>
                </a:extLst>
              </a:tr>
              <a:tr h="476034"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각 층마다 </a:t>
                      </a:r>
                      <a:r>
                        <a:rPr lang="en-US" altLang="ko-KR" sz="1500" b="1" dirty="0"/>
                        <a:t>16</a:t>
                      </a:r>
                      <a:r>
                        <a:rPr lang="ko-KR" altLang="en-US" sz="1500" b="1" dirty="0"/>
                        <a:t>개에서 </a:t>
                      </a:r>
                      <a:r>
                        <a:rPr lang="en-US" altLang="ko-KR" sz="1500" b="1" dirty="0"/>
                        <a:t>25</a:t>
                      </a:r>
                      <a:r>
                        <a:rPr lang="ko-KR" altLang="en-US" sz="1500" b="1" dirty="0"/>
                        <a:t>개의 방이 배치됨</a:t>
                      </a:r>
                    </a:p>
                  </a:txBody>
                  <a:tcPr marL="117378" marR="117378" marT="58689" marB="586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189149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91F854F-9946-455A-8C4C-240ADFF4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93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465AE-CB5A-4E3D-9E33-0EBAAB9B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5D9E720-BD31-4F70-A219-924F00B3C499}"/>
              </a:ext>
            </a:extLst>
          </p:cNvPr>
          <p:cNvGrpSpPr/>
          <p:nvPr/>
        </p:nvGrpSpPr>
        <p:grpSpPr>
          <a:xfrm>
            <a:off x="6096000" y="2219875"/>
            <a:ext cx="2205701" cy="476152"/>
            <a:chOff x="6014755" y="1908979"/>
            <a:chExt cx="2205701" cy="476152"/>
          </a:xfrm>
        </p:grpSpPr>
        <p:sp>
          <p:nvSpPr>
            <p:cNvPr id="41" name="육각형 40">
              <a:extLst>
                <a:ext uri="{FF2B5EF4-FFF2-40B4-BE49-F238E27FC236}">
                  <a16:creationId xmlns:a16="http://schemas.microsoft.com/office/drawing/2014/main" id="{49772E54-25E3-4065-85E3-406F426179A3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4" name="TextBox 3">
              <a:hlinkClick r:id="rId2" action="ppaction://hlinksldjump"/>
              <a:extLst>
                <a:ext uri="{FF2B5EF4-FFF2-40B4-BE49-F238E27FC236}">
                  <a16:creationId xmlns:a16="http://schemas.microsoft.com/office/drawing/2014/main" id="{EF017519-ABDD-4126-93E2-611814C2DB87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게임 소개</a:t>
              </a:r>
            </a:p>
          </p:txBody>
        </p:sp>
        <p:sp>
          <p:nvSpPr>
            <p:cNvPr id="5" name="육각형 4">
              <a:extLst>
                <a:ext uri="{FF2B5EF4-FFF2-40B4-BE49-F238E27FC236}">
                  <a16:creationId xmlns:a16="http://schemas.microsoft.com/office/drawing/2014/main" id="{2AFC88A1-1CC6-4917-A3D1-4ED9EE8317B6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54E34F-23D0-41CE-A445-D34EE208FB1F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A656057-536D-4F22-8D5F-43885C4F498E}"/>
              </a:ext>
            </a:extLst>
          </p:cNvPr>
          <p:cNvGrpSpPr/>
          <p:nvPr/>
        </p:nvGrpSpPr>
        <p:grpSpPr>
          <a:xfrm>
            <a:off x="6096000" y="2860401"/>
            <a:ext cx="2205701" cy="476152"/>
            <a:chOff x="6014755" y="1908979"/>
            <a:chExt cx="2205701" cy="476152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C2E1AB4E-9F25-478F-B026-A27B0C1B679C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45" name="TextBox 44">
              <a:hlinkClick r:id="rId3" action="ppaction://hlinksldjump"/>
              <a:extLst>
                <a:ext uri="{FF2B5EF4-FFF2-40B4-BE49-F238E27FC236}">
                  <a16:creationId xmlns:a16="http://schemas.microsoft.com/office/drawing/2014/main" id="{B2436E99-DEE2-4788-8690-1A0303FA8123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시스템 개요</a:t>
              </a:r>
            </a:p>
          </p:txBody>
        </p:sp>
        <p:sp>
          <p:nvSpPr>
            <p:cNvPr id="46" name="육각형 45">
              <a:extLst>
                <a:ext uri="{FF2B5EF4-FFF2-40B4-BE49-F238E27FC236}">
                  <a16:creationId xmlns:a16="http://schemas.microsoft.com/office/drawing/2014/main" id="{94894323-F9E1-43F6-91AB-23E34F79A3E3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AB32B4-04B3-4F8F-8174-B6E2C81F58F3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97EA6CA-D78A-4A32-885C-DCA7D9446BB8}"/>
              </a:ext>
            </a:extLst>
          </p:cNvPr>
          <p:cNvGrpSpPr/>
          <p:nvPr/>
        </p:nvGrpSpPr>
        <p:grpSpPr>
          <a:xfrm>
            <a:off x="6096000" y="3500927"/>
            <a:ext cx="2205701" cy="476152"/>
            <a:chOff x="6014755" y="1908979"/>
            <a:chExt cx="2205701" cy="476152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40518C13-E497-40FA-A871-5E16D66B8739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0" name="TextBox 49">
              <a:hlinkClick r:id="rId4" action="ppaction://hlinksldjump"/>
              <a:extLst>
                <a:ext uri="{FF2B5EF4-FFF2-40B4-BE49-F238E27FC236}">
                  <a16:creationId xmlns:a16="http://schemas.microsoft.com/office/drawing/2014/main" id="{96F9BBBE-9597-4094-9CCC-900469D57C35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데이터 설계</a:t>
              </a:r>
            </a:p>
          </p:txBody>
        </p:sp>
        <p:sp>
          <p:nvSpPr>
            <p:cNvPr id="51" name="육각형 50">
              <a:extLst>
                <a:ext uri="{FF2B5EF4-FFF2-40B4-BE49-F238E27FC236}">
                  <a16:creationId xmlns:a16="http://schemas.microsoft.com/office/drawing/2014/main" id="{E350F529-F86E-41AF-A0B8-752B1444D8A5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F269D9-DBED-44E4-800C-F53763280BB0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07B1CB-4BD2-47E6-AD63-6B11433D9D5B}"/>
              </a:ext>
            </a:extLst>
          </p:cNvPr>
          <p:cNvGrpSpPr/>
          <p:nvPr/>
        </p:nvGrpSpPr>
        <p:grpSpPr>
          <a:xfrm>
            <a:off x="6096000" y="4141453"/>
            <a:ext cx="2205701" cy="476152"/>
            <a:chOff x="6014755" y="1908979"/>
            <a:chExt cx="2205701" cy="476152"/>
          </a:xfrm>
        </p:grpSpPr>
        <p:sp>
          <p:nvSpPr>
            <p:cNvPr id="54" name="육각형 53">
              <a:extLst>
                <a:ext uri="{FF2B5EF4-FFF2-40B4-BE49-F238E27FC236}">
                  <a16:creationId xmlns:a16="http://schemas.microsoft.com/office/drawing/2014/main" id="{2A687693-3707-4204-A2F7-6753E1CA8153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5" name="TextBox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31D3DAC8-2C4D-4003-8A9D-E56BF77EDF19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아이템 기획</a:t>
              </a:r>
            </a:p>
          </p:txBody>
        </p:sp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id="{8118A998-ED56-4A7C-8FF1-1914E8511353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C5BF3A-28CB-4883-AAC7-FE96FEEF9F7E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7E3D49C-7B9F-42B6-88A6-02DD32368C9A}"/>
              </a:ext>
            </a:extLst>
          </p:cNvPr>
          <p:cNvGrpSpPr/>
          <p:nvPr/>
        </p:nvGrpSpPr>
        <p:grpSpPr>
          <a:xfrm>
            <a:off x="8301701" y="2549059"/>
            <a:ext cx="2205701" cy="476152"/>
            <a:chOff x="6014755" y="1908979"/>
            <a:chExt cx="2205701" cy="476152"/>
          </a:xfrm>
        </p:grpSpPr>
        <p:sp>
          <p:nvSpPr>
            <p:cNvPr id="59" name="육각형 58">
              <a:extLst>
                <a:ext uri="{FF2B5EF4-FFF2-40B4-BE49-F238E27FC236}">
                  <a16:creationId xmlns:a16="http://schemas.microsoft.com/office/drawing/2014/main" id="{9B733105-2CD6-4AEB-9B4F-CC7AB3429B94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0" name="TextBox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A08CE7E1-0C7E-4686-AC11-CD321AE4E62B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캐릭터 설계</a:t>
              </a:r>
            </a:p>
          </p:txBody>
        </p:sp>
        <p:sp>
          <p:nvSpPr>
            <p:cNvPr id="61" name="육각형 60">
              <a:extLst>
                <a:ext uri="{FF2B5EF4-FFF2-40B4-BE49-F238E27FC236}">
                  <a16:creationId xmlns:a16="http://schemas.microsoft.com/office/drawing/2014/main" id="{B50116CA-F2A7-4768-A8DB-3497D206E89F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D5D0C0-3574-48C5-ACCB-082D57FEE200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71C63DF-DC63-401D-A2D0-AEFF920F2A3F}"/>
              </a:ext>
            </a:extLst>
          </p:cNvPr>
          <p:cNvGrpSpPr/>
          <p:nvPr/>
        </p:nvGrpSpPr>
        <p:grpSpPr>
          <a:xfrm>
            <a:off x="8301701" y="3183638"/>
            <a:ext cx="2205701" cy="476152"/>
            <a:chOff x="6014755" y="1908979"/>
            <a:chExt cx="2205701" cy="476152"/>
          </a:xfrm>
        </p:grpSpPr>
        <p:sp>
          <p:nvSpPr>
            <p:cNvPr id="64" name="육각형 63">
              <a:extLst>
                <a:ext uri="{FF2B5EF4-FFF2-40B4-BE49-F238E27FC236}">
                  <a16:creationId xmlns:a16="http://schemas.microsoft.com/office/drawing/2014/main" id="{ACE66C0B-1AE1-46A0-95D2-9A7593CB4322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5" name="TextBox 64">
              <a:hlinkClick r:id="rId7" action="ppaction://hlinksldjump"/>
              <a:extLst>
                <a:ext uri="{FF2B5EF4-FFF2-40B4-BE49-F238E27FC236}">
                  <a16:creationId xmlns:a16="http://schemas.microsoft.com/office/drawing/2014/main" id="{5C2B761B-EF23-4CD7-B215-57FC81BD9794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몬스터 설계</a:t>
              </a:r>
            </a:p>
          </p:txBody>
        </p:sp>
        <p:sp>
          <p:nvSpPr>
            <p:cNvPr id="66" name="육각형 65">
              <a:extLst>
                <a:ext uri="{FF2B5EF4-FFF2-40B4-BE49-F238E27FC236}">
                  <a16:creationId xmlns:a16="http://schemas.microsoft.com/office/drawing/2014/main" id="{9FCC6739-303E-4369-B6F8-74E994AE7970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71EC4E-4AB6-4C88-983C-A819DB4A7946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7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250F90-3151-40E1-8065-69E21161871B}"/>
              </a:ext>
            </a:extLst>
          </p:cNvPr>
          <p:cNvGrpSpPr/>
          <p:nvPr/>
        </p:nvGrpSpPr>
        <p:grpSpPr>
          <a:xfrm>
            <a:off x="8301701" y="3818217"/>
            <a:ext cx="2205701" cy="476152"/>
            <a:chOff x="6014755" y="1908979"/>
            <a:chExt cx="2205701" cy="476152"/>
          </a:xfrm>
        </p:grpSpPr>
        <p:sp>
          <p:nvSpPr>
            <p:cNvPr id="69" name="육각형 68">
              <a:extLst>
                <a:ext uri="{FF2B5EF4-FFF2-40B4-BE49-F238E27FC236}">
                  <a16:creationId xmlns:a16="http://schemas.microsoft.com/office/drawing/2014/main" id="{4641CF5D-8199-4B64-98EF-FA074F81F7A8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0" name="TextBox 69">
              <a:hlinkClick r:id="rId8" action="ppaction://hlinksldjump"/>
              <a:extLst>
                <a:ext uri="{FF2B5EF4-FFF2-40B4-BE49-F238E27FC236}">
                  <a16:creationId xmlns:a16="http://schemas.microsoft.com/office/drawing/2014/main" id="{5BA3CDF3-792A-46C7-B01F-334D235F98F2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스킬 기획</a:t>
              </a:r>
            </a:p>
          </p:txBody>
        </p:sp>
        <p:sp>
          <p:nvSpPr>
            <p:cNvPr id="71" name="육각형 70">
              <a:extLst>
                <a:ext uri="{FF2B5EF4-FFF2-40B4-BE49-F238E27FC236}">
                  <a16:creationId xmlns:a16="http://schemas.microsoft.com/office/drawing/2014/main" id="{6E2053C0-740E-4FFC-817B-AB7DE89CA5F2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CC7E1BC-2B28-4590-AFF0-3B0B7E93FE13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8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8D29C5D-9489-4777-BD58-E3E84F750620}"/>
              </a:ext>
            </a:extLst>
          </p:cNvPr>
          <p:cNvGrpSpPr/>
          <p:nvPr/>
        </p:nvGrpSpPr>
        <p:grpSpPr>
          <a:xfrm>
            <a:off x="8301701" y="4452796"/>
            <a:ext cx="2205701" cy="476152"/>
            <a:chOff x="6014755" y="1908979"/>
            <a:chExt cx="2205701" cy="476152"/>
          </a:xfrm>
        </p:grpSpPr>
        <p:sp>
          <p:nvSpPr>
            <p:cNvPr id="74" name="육각형 73">
              <a:extLst>
                <a:ext uri="{FF2B5EF4-FFF2-40B4-BE49-F238E27FC236}">
                  <a16:creationId xmlns:a16="http://schemas.microsoft.com/office/drawing/2014/main" id="{FE923931-6AF0-426C-B168-6B0F693E82A5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5" name="TextBox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5C142BBC-74DD-4730-A527-BDA11A674166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마무리 정리</a:t>
              </a:r>
            </a:p>
          </p:txBody>
        </p:sp>
        <p:sp>
          <p:nvSpPr>
            <p:cNvPr id="76" name="육각형 75">
              <a:extLst>
                <a:ext uri="{FF2B5EF4-FFF2-40B4-BE49-F238E27FC236}">
                  <a16:creationId xmlns:a16="http://schemas.microsoft.com/office/drawing/2014/main" id="{8774249F-46F4-4DAA-8150-674D966A16CD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952460-F51A-4641-80A8-6DFE63AEB9B1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9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5138C14-60F3-4280-9F2A-ED98DF24B168}"/>
              </a:ext>
            </a:extLst>
          </p:cNvPr>
          <p:cNvGrpSpPr/>
          <p:nvPr/>
        </p:nvGrpSpPr>
        <p:grpSpPr>
          <a:xfrm>
            <a:off x="8301701" y="1930393"/>
            <a:ext cx="2205701" cy="476152"/>
            <a:chOff x="6014755" y="1908979"/>
            <a:chExt cx="2205701" cy="476152"/>
          </a:xfrm>
        </p:grpSpPr>
        <p:sp>
          <p:nvSpPr>
            <p:cNvPr id="79" name="육각형 78">
              <a:extLst>
                <a:ext uri="{FF2B5EF4-FFF2-40B4-BE49-F238E27FC236}">
                  <a16:creationId xmlns:a16="http://schemas.microsoft.com/office/drawing/2014/main" id="{B2DCD4D0-3911-4FED-AAC3-B66A73B26B55}"/>
                </a:ext>
              </a:extLst>
            </p:cNvPr>
            <p:cNvSpPr/>
            <p:nvPr/>
          </p:nvSpPr>
          <p:spPr>
            <a:xfrm>
              <a:off x="6018180" y="1908979"/>
              <a:ext cx="2202276" cy="476152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80" name="TextBox 79">
              <a:hlinkClick r:id="rId10" action="ppaction://hlinksldjump"/>
              <a:extLst>
                <a:ext uri="{FF2B5EF4-FFF2-40B4-BE49-F238E27FC236}">
                  <a16:creationId xmlns:a16="http://schemas.microsoft.com/office/drawing/2014/main" id="{C460CB6A-72AD-49C2-BAB3-9A97C5086566}"/>
                </a:ext>
              </a:extLst>
            </p:cNvPr>
            <p:cNvSpPr txBox="1"/>
            <p:nvPr/>
          </p:nvSpPr>
          <p:spPr>
            <a:xfrm>
              <a:off x="6702552" y="1916667"/>
              <a:ext cx="1517904" cy="4542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/>
                <a:t>던전 설계</a:t>
              </a:r>
            </a:p>
          </p:txBody>
        </p:sp>
        <p:sp>
          <p:nvSpPr>
            <p:cNvPr id="81" name="육각형 80">
              <a:extLst>
                <a:ext uri="{FF2B5EF4-FFF2-40B4-BE49-F238E27FC236}">
                  <a16:creationId xmlns:a16="http://schemas.microsoft.com/office/drawing/2014/main" id="{DFD9F296-540E-41DF-9F37-96E7B2FBB73C}"/>
                </a:ext>
              </a:extLst>
            </p:cNvPr>
            <p:cNvSpPr/>
            <p:nvPr/>
          </p:nvSpPr>
          <p:spPr>
            <a:xfrm>
              <a:off x="6018181" y="1908979"/>
              <a:ext cx="682484" cy="476152"/>
            </a:xfrm>
            <a:prstGeom prst="hexagon">
              <a:avLst/>
            </a:prstGeom>
            <a:solidFill>
              <a:srgbClr val="7F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9129ACE-959F-4D17-AAEA-57AF5FFF44B0}"/>
                </a:ext>
              </a:extLst>
            </p:cNvPr>
            <p:cNvSpPr txBox="1"/>
            <p:nvPr/>
          </p:nvSpPr>
          <p:spPr>
            <a:xfrm>
              <a:off x="6014755" y="1930839"/>
              <a:ext cx="682485" cy="454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185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내용 개체 틀 93">
            <a:extLst>
              <a:ext uri="{FF2B5EF4-FFF2-40B4-BE49-F238E27FC236}">
                <a16:creationId xmlns:a16="http://schemas.microsoft.com/office/drawing/2014/main" id="{8BAC7F46-C268-4E82-8377-C1FA24BE3B4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009930"/>
            <a:ext cx="5764212" cy="253308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3E8CD8-2F94-44EB-9B99-C14D7F2C13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54816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등장 가능 개수를 제한하는 방식으로 배치 되는 방의 희귀성을 조절함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Ex) </a:t>
            </a:r>
            <a:r>
              <a:rPr lang="ko-KR" altLang="en-US" sz="1000" dirty="0"/>
              <a:t>예를</a:t>
            </a:r>
            <a:r>
              <a:rPr lang="en-US" altLang="ko-KR" sz="1000" dirty="0"/>
              <a:t> </a:t>
            </a:r>
            <a:r>
              <a:rPr lang="ko-KR" altLang="en-US" sz="1000" dirty="0"/>
              <a:t>들면 층의 가로 세로 길이가 </a:t>
            </a:r>
            <a:r>
              <a:rPr lang="en-US" altLang="ko-KR" sz="1000" dirty="0"/>
              <a:t>3</a:t>
            </a:r>
            <a:r>
              <a:rPr lang="ko-KR" altLang="en-US" sz="1000" dirty="0"/>
              <a:t>인 경우 전체 방의 개수는 </a:t>
            </a:r>
            <a:r>
              <a:rPr lang="en-US" altLang="ko-KR" sz="1000" dirty="0"/>
              <a:t>3X3</a:t>
            </a:r>
            <a:r>
              <a:rPr lang="ko-KR" altLang="en-US" sz="1000" dirty="0"/>
              <a:t>으로 </a:t>
            </a:r>
            <a:r>
              <a:rPr lang="en-US" altLang="ko-KR" sz="1000" dirty="0"/>
              <a:t>9</a:t>
            </a:r>
            <a:r>
              <a:rPr lang="ko-KR" altLang="en-US" sz="1000" dirty="0"/>
              <a:t>가 된다</a:t>
            </a:r>
            <a:r>
              <a:rPr lang="en-US" altLang="ko-KR" sz="1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각 층의 최대 방 개수 </a:t>
            </a:r>
            <a:r>
              <a:rPr lang="en-US" altLang="ko-KR" sz="1000" dirty="0"/>
              <a:t>- 2 (</a:t>
            </a:r>
            <a:r>
              <a:rPr lang="ko-KR" altLang="en-US" sz="1000" dirty="0"/>
              <a:t>필수로 </a:t>
            </a:r>
            <a:r>
              <a:rPr lang="ko-KR" altLang="en-US" sz="1000" dirty="0" err="1"/>
              <a:t>등장해야하는</a:t>
            </a:r>
            <a:r>
              <a:rPr lang="ko-KR" altLang="en-US" sz="1000" dirty="0"/>
              <a:t> 시작</a:t>
            </a:r>
            <a:r>
              <a:rPr lang="en-US" altLang="ko-KR" sz="1000" dirty="0"/>
              <a:t>, </a:t>
            </a:r>
            <a:r>
              <a:rPr lang="ko-KR" altLang="en-US" sz="1000" dirty="0"/>
              <a:t>보스 방이 있기 때문</a:t>
            </a:r>
            <a:r>
              <a:rPr lang="en-US" altLang="ko-KR" sz="1000" dirty="0"/>
              <a:t>)</a:t>
            </a:r>
            <a:r>
              <a:rPr lang="ko-KR" altLang="en-US" sz="1000" dirty="0"/>
              <a:t>에서 최대 </a:t>
            </a:r>
            <a:r>
              <a:rPr lang="en-US" altLang="ko-KR" sz="1000" dirty="0"/>
              <a:t>1/3, </a:t>
            </a:r>
            <a:r>
              <a:rPr lang="ko-KR" altLang="en-US" sz="1000" dirty="0"/>
              <a:t>최소 </a:t>
            </a:r>
            <a:r>
              <a:rPr lang="en-US" altLang="ko-KR" sz="1000" dirty="0"/>
              <a:t>1/4 </a:t>
            </a:r>
            <a:r>
              <a:rPr lang="ko-KR" altLang="en-US" sz="1000" dirty="0"/>
              <a:t>사이 개수로 고급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 방이 등장</a:t>
            </a:r>
            <a:endParaRPr lang="en-US" altLang="ko-KR" sz="1000" dirty="0"/>
          </a:p>
          <a:p>
            <a:pPr lvl="1">
              <a:lnSpc>
                <a:spcPct val="150000"/>
              </a:lnSpc>
            </a:pPr>
            <a:r>
              <a:rPr lang="ko-KR" altLang="en-US" sz="1000" dirty="0"/>
              <a:t>유저가 시작 방에 입장한 경우 소량의 보상을 지급하고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층을 진행할 수 록 보상의 크기가 커진다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왼쪽은 방 생성 이전에 층을 구성하는 방들의 형태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생성하기 위한 플로우 차트이다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</a:t>
            </a:r>
            <a:r>
              <a:rPr lang="ko-KR" altLang="en-US" sz="1200" dirty="0"/>
              <a:t>방 생성 데이터 </a:t>
            </a:r>
            <a:r>
              <a:rPr lang="en-US" altLang="ko-KR" sz="1200" dirty="0"/>
              <a:t>Setting’</a:t>
            </a:r>
            <a:r>
              <a:rPr lang="ko-KR" altLang="en-US" sz="1200" dirty="0"/>
              <a:t>으로 기반 데이터를 초기화하고 </a:t>
            </a:r>
            <a:r>
              <a:rPr lang="en-US" altLang="ko-KR" sz="1200" dirty="0"/>
              <a:t>‘</a:t>
            </a:r>
            <a:r>
              <a:rPr lang="ko-KR" altLang="en-US" sz="1200" dirty="0"/>
              <a:t>맵 생성</a:t>
            </a:r>
            <a:r>
              <a:rPr lang="en-US" altLang="ko-KR" sz="1200" dirty="0"/>
              <a:t>’</a:t>
            </a:r>
            <a:r>
              <a:rPr lang="ko-KR" altLang="en-US" sz="1200" dirty="0"/>
              <a:t>을 실행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맵 생성 과정에서 자연스럽게 방도 함께 생성되어진다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단점은 한 층을 구성하는 </a:t>
            </a:r>
            <a:r>
              <a:rPr lang="ko-KR" altLang="en-US" sz="1200" dirty="0" err="1"/>
              <a:t>맵을</a:t>
            </a:r>
            <a:r>
              <a:rPr lang="ko-KR" altLang="en-US" sz="1200" dirty="0"/>
              <a:t> 모두 그리는데 오랜 시간이 걸린다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단점은 차후 </a:t>
            </a:r>
            <a:r>
              <a:rPr lang="ko-KR" altLang="en-US" sz="1200" dirty="0" err="1"/>
              <a:t>스레딩을</a:t>
            </a:r>
            <a:r>
              <a:rPr lang="ko-KR" altLang="en-US" sz="1200" dirty="0"/>
              <a:t> 연구하여 유저가 플레이하는 방의 방향에 따라 소량의 방만 미리 생성할 수 있도록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71" name="내용 개체 틀 170">
            <a:extLst>
              <a:ext uri="{FF2B5EF4-FFF2-40B4-BE49-F238E27FC236}">
                <a16:creationId xmlns:a16="http://schemas.microsoft.com/office/drawing/2014/main" id="{A8EFF2E1-1AD8-404B-A576-F31BEDC7412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47" y="3643313"/>
            <a:ext cx="5352494" cy="2743200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A957CA58-50FD-4414-8C4C-A90437B5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BF794BB-DE40-4943-B7A1-87D41D633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랜덤 생성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73DD264-469F-4863-8150-57C80DA2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C0B4312-D5EB-4426-95F6-1983DE70C4ED}"/>
              </a:ext>
            </a:extLst>
          </p:cNvPr>
          <p:cNvSpPr txBox="1"/>
          <p:nvPr/>
        </p:nvSpPr>
        <p:spPr>
          <a:xfrm>
            <a:off x="3213894" y="3775709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맵 생성 순서도</a:t>
            </a:r>
          </a:p>
        </p:txBody>
      </p:sp>
    </p:spTree>
    <p:extLst>
      <p:ext uri="{BB962C8B-B14F-4D97-AF65-F5344CB8AC3E}">
        <p14:creationId xmlns:p14="http://schemas.microsoft.com/office/powerpoint/2010/main" val="158945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CC91F7D-1FA4-4881-9AB8-E612480439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CAC06-79D1-4179-B33E-B76A85BD820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34B616-4E96-41FC-B2F5-2C1A0156D33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B4AD47-8F40-402D-8C3B-DF9B407DBA3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7B4A3F4-FE0B-462A-B877-D0083D51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3B9497-BD33-4F82-8355-57204AD8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A2D656F-CFDE-4D90-A7DC-2B0B1D34F1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던전 랜덤 생성 결과 예제 </a:t>
            </a:r>
          </a:p>
        </p:txBody>
      </p:sp>
    </p:spTree>
    <p:extLst>
      <p:ext uri="{BB962C8B-B14F-4D97-AF65-F5344CB8AC3E}">
        <p14:creationId xmlns:p14="http://schemas.microsoft.com/office/powerpoint/2010/main" val="819721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C86457-6E83-4CC6-B51C-5B2EF0B950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319782"/>
          </a:xfrm>
        </p:spPr>
        <p:txBody>
          <a:bodyPr anchor="ctr"/>
          <a:lstStyle/>
          <a:p>
            <a:r>
              <a:rPr lang="ko-KR" altLang="en-US" sz="1200" dirty="0"/>
              <a:t>방의 상태를 </a:t>
            </a:r>
            <a:r>
              <a:rPr lang="en-US" altLang="ko-KR" sz="1200" dirty="0"/>
              <a:t>4</a:t>
            </a:r>
            <a:r>
              <a:rPr lang="ko-KR" altLang="en-US" sz="1200" dirty="0"/>
              <a:t>가지로 구분해서 관리</a:t>
            </a:r>
            <a:endParaRPr lang="en-US" altLang="ko-KR" sz="1200" dirty="0"/>
          </a:p>
          <a:p>
            <a:r>
              <a:rPr lang="en-US" altLang="ko-KR" sz="1200" dirty="0" err="1"/>
              <a:t>Un_Clear</a:t>
            </a:r>
            <a:r>
              <a:rPr lang="en-US" altLang="ko-KR" sz="1200" dirty="0"/>
              <a:t> : </a:t>
            </a:r>
            <a:r>
              <a:rPr lang="ko-KR" altLang="en-US" sz="1200" dirty="0"/>
              <a:t>던전이 생성 된 이후로 클리어 되지 않은 방</a:t>
            </a:r>
            <a:endParaRPr lang="en-US" altLang="ko-KR" sz="1200" dirty="0"/>
          </a:p>
          <a:p>
            <a:r>
              <a:rPr lang="en-US" altLang="ko-KR" sz="1200" dirty="0"/>
              <a:t>Clear : </a:t>
            </a:r>
            <a:r>
              <a:rPr lang="ko-KR" altLang="en-US" sz="1200" dirty="0"/>
              <a:t>플레이어가 클리어 한 방</a:t>
            </a:r>
            <a:endParaRPr lang="en-US" altLang="ko-KR" sz="1200" dirty="0"/>
          </a:p>
          <a:p>
            <a:r>
              <a:rPr lang="en-US" altLang="ko-KR" sz="1200" dirty="0" err="1"/>
              <a:t>Hold_On</a:t>
            </a:r>
            <a:r>
              <a:rPr lang="en-US" altLang="ko-KR" sz="1200" dirty="0"/>
              <a:t> : </a:t>
            </a:r>
            <a:r>
              <a:rPr lang="ko-KR" altLang="en-US" sz="1200" dirty="0"/>
              <a:t>방에 입장한 후 시간 측정하기 전 대기 상태</a:t>
            </a:r>
            <a:endParaRPr lang="en-US" altLang="ko-KR" sz="1200" dirty="0"/>
          </a:p>
          <a:p>
            <a:r>
              <a:rPr lang="en-US" altLang="ko-KR" sz="1200" dirty="0"/>
              <a:t>Play : </a:t>
            </a:r>
            <a:r>
              <a:rPr lang="ko-KR" altLang="en-US" sz="1200" dirty="0"/>
              <a:t>시간을 측정하는 상태</a:t>
            </a:r>
            <a:r>
              <a:rPr lang="en-US" altLang="ko-KR" sz="1200" dirty="0"/>
              <a:t>, </a:t>
            </a:r>
            <a:r>
              <a:rPr lang="ko-KR" altLang="en-US" sz="1200" dirty="0"/>
              <a:t>시간이 지나면서 점차 체력이 감소한다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	     </a:t>
            </a:r>
            <a:r>
              <a:rPr lang="ko-KR" altLang="en-US" sz="1200" dirty="0"/>
              <a:t>방을 </a:t>
            </a:r>
            <a:r>
              <a:rPr lang="en-US" altLang="ko-KR" sz="1200" dirty="0"/>
              <a:t>Clear </a:t>
            </a:r>
            <a:r>
              <a:rPr lang="ko-KR" altLang="en-US" sz="1200" dirty="0"/>
              <a:t>상태로 만들면 </a:t>
            </a:r>
            <a:r>
              <a:rPr lang="en-US" altLang="ko-KR" sz="1200" dirty="0" err="1"/>
              <a:t>Hold_On</a:t>
            </a:r>
            <a:r>
              <a:rPr lang="ko-KR" altLang="en-US" sz="1200" dirty="0"/>
              <a:t>상태로 변경되어 더 이상 시</a:t>
            </a:r>
            <a:r>
              <a:rPr lang="en-US" altLang="ko-KR" sz="1200" dirty="0"/>
              <a:t>		     </a:t>
            </a:r>
            <a:r>
              <a:rPr lang="ko-KR" altLang="en-US" sz="1200" dirty="0"/>
              <a:t>간을 측정해 체력을 빼앗지 안게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23" name="내용 개체 틀 122" descr="텍스트이(가) 표시된 사진&#10;&#10;자동 생성된 설명">
            <a:extLst>
              <a:ext uri="{FF2B5EF4-FFF2-40B4-BE49-F238E27FC236}">
                <a16:creationId xmlns:a16="http://schemas.microsoft.com/office/drawing/2014/main" id="{1B869DFD-17F0-4784-ABC7-B7B70B72A25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6" y="1014413"/>
            <a:ext cx="4158355" cy="5303837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F7C958-A452-4E45-8733-EADA639251E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224657"/>
            <a:ext cx="5764212" cy="3162237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플레이어가 보스 방을 제외한 방에 입장했을 때 방은 </a:t>
            </a:r>
            <a:r>
              <a:rPr lang="en-US" altLang="ko-KR" sz="1200" dirty="0"/>
              <a:t>‘Hold On’ </a:t>
            </a:r>
            <a:r>
              <a:rPr lang="ko-KR" altLang="en-US" sz="1200" dirty="0"/>
              <a:t>상태로 유저가 이동 외 행동을 하기전까지 몬스터의 움직임이 없어진다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이동이외의 행동을 한 이후로 방의 상태는 </a:t>
            </a:r>
            <a:r>
              <a:rPr lang="en-US" altLang="ko-KR" sz="1200" dirty="0"/>
              <a:t>Play</a:t>
            </a:r>
            <a:r>
              <a:rPr lang="ko-KR" altLang="en-US" sz="1200" dirty="0"/>
              <a:t> 상태가 되어 시간을 측정하기 시작한다</a:t>
            </a:r>
            <a:r>
              <a:rPr lang="en-US" altLang="ko-KR" sz="1200" dirty="0"/>
              <a:t>.(</a:t>
            </a:r>
            <a:r>
              <a:rPr lang="ko-KR" altLang="en-US" sz="1200" dirty="0"/>
              <a:t>동시에 몬스터 또한 움직이기 시작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이동 이외의 행동이라 함은 방의 상태에 영향을 주는 행동을 지칭하며 대표적인 예로 공격</a:t>
            </a:r>
            <a:r>
              <a:rPr lang="en-US" altLang="ko-KR" sz="1200" dirty="0"/>
              <a:t>, </a:t>
            </a:r>
            <a:r>
              <a:rPr lang="ko-KR" altLang="en-US" sz="1200" dirty="0"/>
              <a:t>구조물과 상호작용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몬스터와 충돌 등이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시간을 측정하기 시작한 이후로 매초 마다 점차 체력이 감소한다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Play </a:t>
            </a:r>
            <a:r>
              <a:rPr lang="ko-KR" altLang="en-US" sz="1200" dirty="0"/>
              <a:t>상태의 방을 클리어 하면 시간 측정이 종료되면 클리어 보상으로 체력을 일부 회복 시킨다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스킬을 제외한 모든 스킬을 사용할 때 체력이 감소된다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21BAAA-6421-43C3-AC90-8D10299E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A76E20-CD88-4A4A-AC9B-1CE7F0C1B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시간관련 던전 시스템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6FF81E-C83F-4FA1-889A-23230ED4F5BE}"/>
              </a:ext>
            </a:extLst>
          </p:cNvPr>
          <p:cNvSpPr txBox="1"/>
          <p:nvPr/>
        </p:nvSpPr>
        <p:spPr>
          <a:xfrm>
            <a:off x="2802413" y="1397953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던전 상태 값 변경 순서도</a:t>
            </a:r>
          </a:p>
        </p:txBody>
      </p:sp>
      <p:sp>
        <p:nvSpPr>
          <p:cNvPr id="125" name="슬라이드 번호 개체 틀 124">
            <a:extLst>
              <a:ext uri="{FF2B5EF4-FFF2-40B4-BE49-F238E27FC236}">
                <a16:creationId xmlns:a16="http://schemas.microsoft.com/office/drawing/2014/main" id="{53C0CAD8-4D67-4A00-8798-672D1E8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41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70B98E13-CAAE-4A07-B83E-93ABDF47413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09" y="1089551"/>
            <a:ext cx="1840193" cy="513813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1F8ED-75F9-4DE4-9CE6-D662B4C746E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캐릭터는 몬스터와 플레이어 둘 모두를 포함한 개념으로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취하는 행동을 몬스터의 경우 일부 제한하여 사용할 수 있도록 설계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캐릭터가 할 수 있는 행동으로 이동</a:t>
            </a:r>
            <a:r>
              <a:rPr lang="en-US" altLang="ko-KR" sz="1200" dirty="0"/>
              <a:t>, </a:t>
            </a:r>
            <a:r>
              <a:rPr lang="ko-KR" altLang="en-US" sz="1200" dirty="0"/>
              <a:t>공격</a:t>
            </a:r>
            <a:r>
              <a:rPr lang="en-US" altLang="ko-KR" sz="1200" dirty="0"/>
              <a:t>, </a:t>
            </a:r>
            <a:r>
              <a:rPr lang="ko-KR" altLang="en-US" sz="1200" dirty="0"/>
              <a:t>스킬 사용</a:t>
            </a:r>
            <a:r>
              <a:rPr lang="en-US" altLang="ko-KR" sz="1200" dirty="0"/>
              <a:t>, </a:t>
            </a:r>
            <a:r>
              <a:rPr lang="ko-KR" altLang="en-US" sz="1200" dirty="0"/>
              <a:t>아이템 변경</a:t>
            </a:r>
            <a:r>
              <a:rPr lang="en-US" altLang="ko-KR" sz="1200" dirty="0"/>
              <a:t>, </a:t>
            </a:r>
            <a:r>
              <a:rPr lang="ko-KR" altLang="en-US" sz="1200" dirty="0"/>
              <a:t>객체와 상호작용이 있다</a:t>
            </a:r>
            <a:r>
              <a:rPr lang="en-US" altLang="ko-KR" sz="1200" dirty="0"/>
              <a:t>. ( </a:t>
            </a:r>
            <a:r>
              <a:rPr lang="ko-KR" altLang="en-US" sz="1200" dirty="0"/>
              <a:t>몬스터의 경우 아이템 변경과 객체 상호작용은 제외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캐릭터는 공격 시 착용중인 아이템의 효과를 사용해 공격을 시행한다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EX) </a:t>
            </a:r>
            <a:r>
              <a:rPr lang="ko-KR" altLang="en-US" sz="1200" dirty="0"/>
              <a:t>총을 착용하면 총알을 발사</a:t>
            </a:r>
            <a:r>
              <a:rPr lang="en-US" altLang="ko-KR" sz="1200" dirty="0"/>
              <a:t>, </a:t>
            </a:r>
            <a:r>
              <a:rPr lang="ko-KR" altLang="en-US" sz="1200" dirty="0"/>
              <a:t>검을 착용하면 검을 휘두름</a:t>
            </a:r>
            <a:endParaRPr lang="en-US" altLang="ko-KR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6E9905-B99C-4CC0-A613-86173791296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192000" y="4279541"/>
            <a:ext cx="3452677" cy="2743200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1F23125-F992-47C1-8F87-B14E68565BC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PVE </a:t>
            </a:r>
            <a:r>
              <a:rPr lang="ko-KR" altLang="en-US" sz="1200" dirty="0"/>
              <a:t>컨텐츠에서 핵심은 플레이어의 적인 몬스터의 난이도라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완성체인 몬스터의 행동을 일부 제한하는 것으로 난이도를 조절하면 좋을 것이라 판단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변경과 객체 상호작용은 몬스터가 사용하는 것으로 게임에 재미를 살려줄 수 있을지 아직 의문이 들어 제외함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1FFAB45-69B3-442E-AB4E-8BC0D478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9E3E68-11F7-48EB-8A48-CFDF81DF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BD5EB85-C312-4646-9D22-D96EDCA3B3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시스템 개요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318A8B-B89E-4C99-A257-A12F43761BB2}"/>
              </a:ext>
            </a:extLst>
          </p:cNvPr>
          <p:cNvGrpSpPr/>
          <p:nvPr/>
        </p:nvGrpSpPr>
        <p:grpSpPr>
          <a:xfrm>
            <a:off x="12564078" y="557602"/>
            <a:ext cx="2013857" cy="5634714"/>
            <a:chOff x="0" y="0"/>
            <a:chExt cx="1590675" cy="363881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389F8A0-7D7C-4612-A27F-FC4FF471A6DC}"/>
                </a:ext>
              </a:extLst>
            </p:cNvPr>
            <p:cNvSpPr/>
            <p:nvPr/>
          </p:nvSpPr>
          <p:spPr>
            <a:xfrm>
              <a:off x="0" y="0"/>
              <a:ext cx="1590675" cy="28175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>
                  <a:solidFill>
                    <a:sysClr val="windowText" lastClr="000000"/>
                  </a:solidFill>
                </a:rPr>
                <a:t>Character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46E758-D0A5-47E7-9BD1-621DBA419062}"/>
                </a:ext>
              </a:extLst>
            </p:cNvPr>
            <p:cNvSpPr/>
            <p:nvPr/>
          </p:nvSpPr>
          <p:spPr>
            <a:xfrm>
              <a:off x="0" y="281753"/>
              <a:ext cx="1590675" cy="3357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C3D57724-4104-41E8-A937-08CB3BDBD6BA}"/>
                </a:ext>
              </a:extLst>
            </p:cNvPr>
            <p:cNvSpPr txBox="1"/>
            <p:nvPr/>
          </p:nvSpPr>
          <p:spPr>
            <a:xfrm>
              <a:off x="19050" y="299737"/>
              <a:ext cx="1562100" cy="3297116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/>
                <a:t>n_MID</a:t>
              </a:r>
            </a:p>
            <a:p>
              <a:r>
                <a:rPr lang="en-US" altLang="ko-KR" sz="1100"/>
                <a:t>n_SID</a:t>
              </a:r>
            </a:p>
            <a:p>
              <a:r>
                <a:rPr lang="en-US" altLang="ko-KR" sz="1100"/>
                <a:t>s_MTAG</a:t>
              </a:r>
            </a:p>
            <a:p>
              <a:r>
                <a:rPr lang="en-US" altLang="ko-KR" sz="1100"/>
                <a:t>s_STAG</a:t>
              </a:r>
            </a:p>
            <a:p>
              <a:r>
                <a:rPr lang="en-US" altLang="ko-KR" sz="1100"/>
                <a:t>s_CharName</a:t>
              </a:r>
            </a:p>
            <a:p>
              <a:r>
                <a:rPr lang="en-US" altLang="ko-KR" sz="1100"/>
                <a:t>p_CharPrefab</a:t>
              </a:r>
            </a:p>
            <a:p>
              <a:r>
                <a:rPr lang="en-US" altLang="ko-KR" sz="1100"/>
                <a:t>f_HP</a:t>
              </a:r>
            </a:p>
            <a:p>
              <a:r>
                <a:rPr lang="en-US" altLang="ko-KR" sz="1100"/>
                <a:t>f_Shilde</a:t>
              </a:r>
            </a:p>
            <a:p>
              <a:r>
                <a:rPr lang="en-US" altLang="ko-KR" sz="1100"/>
                <a:t>f_Power</a:t>
              </a:r>
            </a:p>
            <a:p>
              <a:r>
                <a:rPr lang="en-US" altLang="ko-KR" sz="1100"/>
                <a:t>f_Speed</a:t>
              </a:r>
            </a:p>
            <a:p>
              <a:r>
                <a:rPr lang="en-US" altLang="ko-KR" sz="1100"/>
                <a:t>f_SeeRadius</a:t>
              </a:r>
            </a:p>
            <a:p>
              <a:r>
                <a:rPr lang="en-US" altLang="ko-KR" sz="1100"/>
                <a:t>f_Time</a:t>
              </a:r>
            </a:p>
            <a:p>
              <a:r>
                <a:rPr lang="en-US" altLang="ko-KR" sz="1100"/>
                <a:t>c_UseItem</a:t>
              </a:r>
            </a:p>
            <a:p>
              <a:r>
                <a:rPr lang="en-US" altLang="ko-KR" sz="1100"/>
                <a:t>c_SubItem</a:t>
              </a:r>
            </a:p>
            <a:p>
              <a:r>
                <a:rPr lang="en-US" altLang="ko-KR" sz="1100"/>
                <a:t>n_Level</a:t>
              </a:r>
            </a:p>
            <a:p>
              <a:r>
                <a:rPr lang="en-US" altLang="ko-KR" sz="1100"/>
                <a:t>f_EXP</a:t>
              </a:r>
            </a:p>
            <a:p>
              <a:r>
                <a:rPr lang="en-US" altLang="ko-KR" sz="1100"/>
                <a:t>f_SuperModeTime</a:t>
              </a:r>
            </a:p>
            <a:p>
              <a:r>
                <a:rPr lang="en-US" altLang="ko-KR" sz="1100"/>
                <a:t>c_Skill1</a:t>
              </a:r>
            </a:p>
            <a:p>
              <a:r>
                <a:rPr lang="en-US" altLang="ko-KR" sz="1100"/>
                <a:t>c_Skill2</a:t>
              </a:r>
            </a:p>
            <a:p>
              <a:r>
                <a:rPr lang="en-US" altLang="ko-KR" sz="1100"/>
                <a:t>c_Skill3</a:t>
              </a:r>
            </a:p>
            <a:p>
              <a:r>
                <a:rPr lang="en-US" altLang="ko-KR" sz="1100"/>
                <a:t>c_Skill4</a:t>
              </a:r>
            </a:p>
            <a:p>
              <a:r>
                <a:rPr lang="en-US" altLang="ko-KR" sz="1100"/>
                <a:t>n_Ability_Force</a:t>
              </a:r>
            </a:p>
            <a:p>
              <a:r>
                <a:rPr lang="en-US" altLang="ko-KR" sz="1100"/>
                <a:t>n_Ability_Physical</a:t>
              </a:r>
            </a:p>
            <a:p>
              <a:r>
                <a:rPr lang="en-US" altLang="ko-KR" sz="1100"/>
                <a:t>n_Ability_Speed</a:t>
              </a:r>
            </a:p>
            <a:p>
              <a:r>
                <a:rPr lang="en-US" altLang="ko-KR" sz="1100"/>
                <a:t>n_Ability_Greed</a:t>
              </a:r>
            </a:p>
            <a:p>
              <a:r>
                <a:rPr lang="en-US" altLang="ko-KR" sz="1100"/>
                <a:t>n_Ability_System</a:t>
              </a:r>
              <a:br>
                <a:rPr lang="en-US" altLang="ko-KR" sz="1100"/>
              </a:br>
              <a:r>
                <a:rPr lang="en-US" altLang="ko-KR" sz="1100"/>
                <a:t>n_ClearStage</a:t>
              </a:r>
            </a:p>
            <a:p>
              <a:r>
                <a:rPr lang="en-US" altLang="ko-KR" sz="1100"/>
                <a:t>n_InvenSize</a:t>
              </a:r>
              <a:br>
                <a:rPr lang="en-US" altLang="ko-KR" sz="1100"/>
              </a:br>
              <a:r>
                <a:rPr lang="en-US" altLang="ko-KR" sz="1100"/>
                <a:t>n_SealInvenSize</a:t>
              </a:r>
              <a:br>
                <a:rPr lang="en-US" altLang="ko-KR" sz="1100"/>
              </a:br>
              <a:r>
                <a:rPr lang="en-US" altLang="ko-KR" sz="1100"/>
                <a:t>d_SealInven_1~5</a:t>
              </a:r>
              <a:endParaRPr lang="ko-KR" altLang="en-US" sz="110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12142C-DBAA-4CB4-8A3D-E708A762ABA7}"/>
              </a:ext>
            </a:extLst>
          </p:cNvPr>
          <p:cNvSpPr/>
          <p:nvPr/>
        </p:nvSpPr>
        <p:spPr>
          <a:xfrm>
            <a:off x="979715" y="3247053"/>
            <a:ext cx="1716833" cy="1520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8DD79E-82A0-497E-9EC8-05149D4DEF5B}"/>
              </a:ext>
            </a:extLst>
          </p:cNvPr>
          <p:cNvSpPr/>
          <p:nvPr/>
        </p:nvSpPr>
        <p:spPr>
          <a:xfrm>
            <a:off x="979715" y="1558213"/>
            <a:ext cx="1716833" cy="16888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4603A69-74AB-48D3-914C-62C8C5478D32}"/>
              </a:ext>
            </a:extLst>
          </p:cNvPr>
          <p:cNvSpPr/>
          <p:nvPr/>
        </p:nvSpPr>
        <p:spPr>
          <a:xfrm>
            <a:off x="3105505" y="1558213"/>
            <a:ext cx="2013857" cy="50870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캐릭터 공통 데이터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C7876FD-0E38-40E2-A0D6-444875E29E87}"/>
              </a:ext>
            </a:extLst>
          </p:cNvPr>
          <p:cNvSpPr/>
          <p:nvPr/>
        </p:nvSpPr>
        <p:spPr>
          <a:xfrm>
            <a:off x="3105505" y="3247053"/>
            <a:ext cx="2502482" cy="5087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PlayerManager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Monster_AI</a:t>
            </a:r>
            <a:r>
              <a:rPr lang="ko-KR" altLang="en-US" sz="1400" dirty="0">
                <a:solidFill>
                  <a:schemeClr val="tx1"/>
                </a:solidFill>
              </a:rPr>
              <a:t> 기능에 필요한 데이터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0804BF-6DA8-40B3-92F2-47F23CA5FB26}"/>
              </a:ext>
            </a:extLst>
          </p:cNvPr>
          <p:cNvSpPr/>
          <p:nvPr/>
        </p:nvSpPr>
        <p:spPr>
          <a:xfrm>
            <a:off x="979715" y="4767943"/>
            <a:ext cx="1716833" cy="1390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AB10388-30DB-4394-9AF2-482514CAAE52}"/>
              </a:ext>
            </a:extLst>
          </p:cNvPr>
          <p:cNvSpPr/>
          <p:nvPr/>
        </p:nvSpPr>
        <p:spPr>
          <a:xfrm>
            <a:off x="3105505" y="4767943"/>
            <a:ext cx="2502482" cy="508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PlayerManager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기능에 필요한 데이터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EDAD376-FC30-4DF6-A1E1-2E2C16FAF61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2696548" y="1812566"/>
            <a:ext cx="408957" cy="59006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BB27B314-7FAE-43DE-8552-ACB5E0BFA9E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2696548" y="3501406"/>
            <a:ext cx="408957" cy="506092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1F07F22-30DC-4D55-A083-CA31A88FC575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2696548" y="5022296"/>
            <a:ext cx="408957" cy="440778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685754F-42DB-4ADC-8840-F9FC76956B6B}"/>
              </a:ext>
            </a:extLst>
          </p:cNvPr>
          <p:cNvSpPr txBox="1"/>
          <p:nvPr/>
        </p:nvSpPr>
        <p:spPr>
          <a:xfrm>
            <a:off x="3105505" y="1137284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캐릭터 </a:t>
            </a:r>
            <a:r>
              <a:rPr lang="ko-KR" altLang="en-US" sz="1400" b="1"/>
              <a:t>클래스 다이어그램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A034C58-9D23-4468-A4FC-FADC12B6A35F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2763102" y="1287919"/>
            <a:ext cx="342403" cy="3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635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내용 개체 틀 37" descr="시계, 도시, 측정기, 거리이(가) 표시된 사진&#10;&#10;자동 생성된 설명">
            <a:extLst>
              <a:ext uri="{FF2B5EF4-FFF2-40B4-BE49-F238E27FC236}">
                <a16:creationId xmlns:a16="http://schemas.microsoft.com/office/drawing/2014/main" id="{01DA5662-4AA9-431D-BFCB-FFD39E97ADB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61" y="1140677"/>
            <a:ext cx="3159472" cy="500409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4D521D-55B4-4D7D-8BC7-70F1F6405D1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캐릭터의 현재 상태를 나타내는 </a:t>
            </a:r>
            <a:r>
              <a:rPr lang="ko-KR" altLang="en-US" sz="1200" dirty="0" err="1"/>
              <a:t>상태값</a:t>
            </a:r>
            <a:r>
              <a:rPr lang="en-US" altLang="ko-KR" sz="1200" dirty="0"/>
              <a:t>(Status) </a:t>
            </a:r>
            <a:r>
              <a:rPr lang="ko-KR" altLang="en-US" sz="1200" dirty="0"/>
              <a:t>가</a:t>
            </a:r>
            <a:r>
              <a:rPr lang="en-US" altLang="ko-KR" sz="1200" dirty="0"/>
              <a:t> </a:t>
            </a:r>
            <a:r>
              <a:rPr lang="ko-KR" altLang="en-US" sz="1200" dirty="0"/>
              <a:t>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기본</a:t>
            </a:r>
            <a:r>
              <a:rPr lang="en-US" altLang="ko-KR" sz="1200" dirty="0"/>
              <a:t>(Idle), </a:t>
            </a:r>
            <a:r>
              <a:rPr lang="ko-KR" altLang="en-US" sz="1200" dirty="0"/>
              <a:t>이동</a:t>
            </a:r>
            <a:r>
              <a:rPr lang="en-US" altLang="ko-KR" sz="1200" dirty="0"/>
              <a:t>(Move), </a:t>
            </a:r>
            <a:r>
              <a:rPr lang="ko-KR" altLang="en-US" sz="1200" dirty="0"/>
              <a:t>공격</a:t>
            </a:r>
            <a:r>
              <a:rPr lang="en-US" altLang="ko-KR" sz="1200" dirty="0"/>
              <a:t>(Attack), </a:t>
            </a:r>
            <a:r>
              <a:rPr lang="ko-KR" altLang="en-US" sz="1200" dirty="0"/>
              <a:t>스킬 사용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Use_Skill</a:t>
            </a:r>
            <a:r>
              <a:rPr lang="en-US" altLang="ko-KR" sz="1200" dirty="0"/>
              <a:t>), </a:t>
            </a:r>
            <a:r>
              <a:rPr lang="ko-KR" altLang="en-US" sz="1200" dirty="0"/>
              <a:t>사망</a:t>
            </a:r>
            <a:r>
              <a:rPr lang="en-US" altLang="ko-KR" sz="1200" dirty="0"/>
              <a:t>(Death), </a:t>
            </a:r>
            <a:r>
              <a:rPr lang="ko-KR" altLang="en-US" sz="1200" dirty="0"/>
              <a:t>피격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Be_Hit</a:t>
            </a:r>
            <a:r>
              <a:rPr lang="en-US" altLang="ko-KR" sz="1200" dirty="0"/>
              <a:t>)</a:t>
            </a:r>
            <a:r>
              <a:rPr lang="ko-KR" altLang="en-US" sz="1200" dirty="0"/>
              <a:t>로 나눠 정의함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위 상태 값은 플레이어의 경우 </a:t>
            </a:r>
            <a:r>
              <a:rPr lang="en-US" altLang="ko-KR" sz="1200" dirty="0" err="1"/>
              <a:t>PlayerManager</a:t>
            </a:r>
            <a:r>
              <a:rPr lang="ko-KR" altLang="en-US" sz="1200" dirty="0"/>
              <a:t>에서 관리하고 몬스터의 경우 몬스터 </a:t>
            </a:r>
            <a:r>
              <a:rPr lang="en-US" altLang="ko-KR" sz="1200" dirty="0"/>
              <a:t>AI</a:t>
            </a:r>
            <a:r>
              <a:rPr lang="ko-KR" altLang="en-US" sz="1200" dirty="0"/>
              <a:t>에서 관리해 게임을 진행할 수 있도록 한다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358A2E3-AA75-440E-96BF-9C00AC47F71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각 상황에 따라 처리하는 방식이 달라질 것이라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각 상황마다 달라지는 처리 방식을 원활히 진행시키기 위해 상태 값을 정의해줌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캐릭터의 경우 위 </a:t>
            </a:r>
            <a:r>
              <a:rPr lang="ko-KR" altLang="en-US" sz="1200" dirty="0" err="1"/>
              <a:t>상태값이</a:t>
            </a:r>
            <a:r>
              <a:rPr lang="ko-KR" altLang="en-US" sz="1200" dirty="0"/>
              <a:t> 입력 값에 따라 달라질 것이고</a:t>
            </a:r>
            <a:r>
              <a:rPr lang="en-US" altLang="ko-KR" sz="1200" dirty="0"/>
              <a:t>, </a:t>
            </a:r>
            <a:r>
              <a:rPr lang="ko-KR" altLang="en-US" sz="1200" dirty="0"/>
              <a:t>몬스터 캐릭터의 경우 몬스터의 현재 상태 값에 따라 다음 행동을 결정해야 하기 때문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B0C2E91-399F-4E50-A0CA-A714D7CE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A0C96D-77F8-44A5-A092-C091A0E67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2F00323-F0B6-4C8B-AF2E-F814E4700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 상태 값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0FC5A40-F605-4040-A37D-C55D992F5D9C}"/>
              </a:ext>
            </a:extLst>
          </p:cNvPr>
          <p:cNvGrpSpPr/>
          <p:nvPr/>
        </p:nvGrpSpPr>
        <p:grpSpPr>
          <a:xfrm>
            <a:off x="12463272" y="1140677"/>
            <a:ext cx="3008376" cy="4768887"/>
            <a:chOff x="521208" y="1259549"/>
            <a:chExt cx="3008376" cy="476888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F275E14-48F7-48FC-9E82-DD67E22E1ACE}"/>
                </a:ext>
              </a:extLst>
            </p:cNvPr>
            <p:cNvGrpSpPr/>
            <p:nvPr/>
          </p:nvGrpSpPr>
          <p:grpSpPr>
            <a:xfrm>
              <a:off x="521208" y="5296916"/>
              <a:ext cx="3008376" cy="731520"/>
              <a:chOff x="521208" y="1259549"/>
              <a:chExt cx="3008376" cy="73152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19B26C65-19DA-45E8-B178-4BC73867A2FC}"/>
                  </a:ext>
                </a:extLst>
              </p:cNvPr>
              <p:cNvSpPr/>
              <p:nvPr/>
            </p:nvSpPr>
            <p:spPr>
              <a:xfrm>
                <a:off x="521208" y="1259549"/>
                <a:ext cx="3008376" cy="731520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AC7104-259D-429E-A6C1-C50284582E84}"/>
                  </a:ext>
                </a:extLst>
              </p:cNvPr>
              <p:cNvSpPr txBox="1"/>
              <p:nvPr/>
            </p:nvSpPr>
            <p:spPr>
              <a:xfrm>
                <a:off x="1252728" y="1316431"/>
                <a:ext cx="2176272" cy="6106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공격 받은 상태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피격 모션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슈퍼모드 실행</a:t>
                </a:r>
                <a:endParaRPr lang="en-US" altLang="ko-KR" sz="1200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C3EC58C-019D-4FBF-9EDC-67DF7F3A823C}"/>
                </a:ext>
              </a:extLst>
            </p:cNvPr>
            <p:cNvGrpSpPr/>
            <p:nvPr/>
          </p:nvGrpSpPr>
          <p:grpSpPr>
            <a:xfrm>
              <a:off x="521208" y="4490302"/>
              <a:ext cx="3008376" cy="731520"/>
              <a:chOff x="521208" y="1259549"/>
              <a:chExt cx="3008376" cy="731520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62078010-8BEA-4484-8DE7-457C447C0B69}"/>
                  </a:ext>
                </a:extLst>
              </p:cNvPr>
              <p:cNvSpPr/>
              <p:nvPr/>
            </p:nvSpPr>
            <p:spPr>
              <a:xfrm>
                <a:off x="521208" y="1259549"/>
                <a:ext cx="3008376" cy="73152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5AEE8B-2DF3-49A4-AC18-0A7EF7298591}"/>
                  </a:ext>
                </a:extLst>
              </p:cNvPr>
              <p:cNvSpPr txBox="1"/>
              <p:nvPr/>
            </p:nvSpPr>
            <p:spPr>
              <a:xfrm>
                <a:off x="1252728" y="1316431"/>
                <a:ext cx="2176272" cy="6106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HP</a:t>
                </a:r>
                <a:r>
                  <a:rPr lang="ko-KR" altLang="en-US" sz="1200" dirty="0"/>
                  <a:t>가 </a:t>
                </a:r>
                <a:r>
                  <a:rPr lang="en-US" altLang="ko-KR" sz="1200" dirty="0"/>
                  <a:t>0</a:t>
                </a:r>
                <a:r>
                  <a:rPr lang="ko-KR" altLang="en-US" sz="1200" dirty="0"/>
                  <a:t>된 상태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캐릭터 삭제 전 단계</a:t>
                </a:r>
                <a:endParaRPr lang="en-US" altLang="ko-KR" sz="1200" dirty="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449CE4B-E43F-4D17-95A1-C699D4F75B3F}"/>
                </a:ext>
              </a:extLst>
            </p:cNvPr>
            <p:cNvGrpSpPr/>
            <p:nvPr/>
          </p:nvGrpSpPr>
          <p:grpSpPr>
            <a:xfrm>
              <a:off x="521208" y="3689210"/>
              <a:ext cx="3008376" cy="731520"/>
              <a:chOff x="521208" y="1259549"/>
              <a:chExt cx="3008376" cy="731520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B83D824C-129B-4AB3-895D-A0EC9B2909A5}"/>
                  </a:ext>
                </a:extLst>
              </p:cNvPr>
              <p:cNvSpPr/>
              <p:nvPr/>
            </p:nvSpPr>
            <p:spPr>
              <a:xfrm>
                <a:off x="521208" y="1259549"/>
                <a:ext cx="3008376" cy="731520"/>
              </a:xfrm>
              <a:prstGeom prst="roundRect">
                <a:avLst/>
              </a:prstGeom>
              <a:solidFill>
                <a:srgbClr val="B17ED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A3ADBE-4785-412C-917E-6D1A981DEF9A}"/>
                  </a:ext>
                </a:extLst>
              </p:cNvPr>
              <p:cNvSpPr txBox="1"/>
              <p:nvPr/>
            </p:nvSpPr>
            <p:spPr>
              <a:xfrm>
                <a:off x="1252728" y="1459410"/>
                <a:ext cx="2176272" cy="33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캐릭터의 공격 스킬 사용상태</a:t>
                </a:r>
                <a:endParaRPr lang="en-US" altLang="ko-KR" sz="1200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D6D8CD2-8B92-479C-B305-3DD63AFABD21}"/>
                </a:ext>
              </a:extLst>
            </p:cNvPr>
            <p:cNvGrpSpPr/>
            <p:nvPr/>
          </p:nvGrpSpPr>
          <p:grpSpPr>
            <a:xfrm>
              <a:off x="521208" y="2874050"/>
              <a:ext cx="3008376" cy="731520"/>
              <a:chOff x="521208" y="1259549"/>
              <a:chExt cx="3008376" cy="73152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CAB209F-6663-40E0-A702-430A5A3ECEBB}"/>
                  </a:ext>
                </a:extLst>
              </p:cNvPr>
              <p:cNvSpPr/>
              <p:nvPr/>
            </p:nvSpPr>
            <p:spPr>
              <a:xfrm>
                <a:off x="521208" y="1259549"/>
                <a:ext cx="3008376" cy="73152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346A5A-1446-4C47-9EF9-67415F571E11}"/>
                  </a:ext>
                </a:extLst>
              </p:cNvPr>
              <p:cNvSpPr txBox="1"/>
              <p:nvPr/>
            </p:nvSpPr>
            <p:spPr>
              <a:xfrm>
                <a:off x="1252728" y="1458500"/>
                <a:ext cx="2176272" cy="33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캐릭터의 공격 상태</a:t>
                </a:r>
                <a:endParaRPr lang="en-US" altLang="ko-KR" sz="1200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250D42E-54A3-476B-BF7E-28EE206FC5C5}"/>
                </a:ext>
              </a:extLst>
            </p:cNvPr>
            <p:cNvGrpSpPr/>
            <p:nvPr/>
          </p:nvGrpSpPr>
          <p:grpSpPr>
            <a:xfrm>
              <a:off x="521208" y="2064105"/>
              <a:ext cx="3008376" cy="731520"/>
              <a:chOff x="521208" y="1259549"/>
              <a:chExt cx="3008376" cy="731520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8F8F8F4B-49BF-4F34-A6A5-A0A1BC7B3C6C}"/>
                  </a:ext>
                </a:extLst>
              </p:cNvPr>
              <p:cNvSpPr/>
              <p:nvPr/>
            </p:nvSpPr>
            <p:spPr>
              <a:xfrm>
                <a:off x="521208" y="1259549"/>
                <a:ext cx="3008376" cy="73152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0E7E9B-0BE1-471A-8D1A-12FBE49477FF}"/>
                  </a:ext>
                </a:extLst>
              </p:cNvPr>
              <p:cNvSpPr txBox="1"/>
              <p:nvPr/>
            </p:nvSpPr>
            <p:spPr>
              <a:xfrm>
                <a:off x="1252728" y="1454693"/>
                <a:ext cx="2176272" cy="333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캐릭터의 이동 상태</a:t>
                </a:r>
                <a:endParaRPr lang="en-US" altLang="ko-KR" sz="1200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61B3D23-43D6-44CF-B34F-DD4964239806}"/>
                </a:ext>
              </a:extLst>
            </p:cNvPr>
            <p:cNvGrpSpPr/>
            <p:nvPr/>
          </p:nvGrpSpPr>
          <p:grpSpPr>
            <a:xfrm>
              <a:off x="521208" y="1259549"/>
              <a:ext cx="3008376" cy="731520"/>
              <a:chOff x="521208" y="1259549"/>
              <a:chExt cx="3008376" cy="731520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BDC2486A-053E-42B3-ACE6-8B411088E7D2}"/>
                  </a:ext>
                </a:extLst>
              </p:cNvPr>
              <p:cNvSpPr/>
              <p:nvPr/>
            </p:nvSpPr>
            <p:spPr>
              <a:xfrm>
                <a:off x="521208" y="1259549"/>
                <a:ext cx="3008376" cy="731520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EDCF0B-38C5-445C-B2B8-1F827DA1DD68}"/>
                  </a:ext>
                </a:extLst>
              </p:cNvPr>
              <p:cNvSpPr txBox="1"/>
              <p:nvPr/>
            </p:nvSpPr>
            <p:spPr>
              <a:xfrm>
                <a:off x="1252728" y="1316431"/>
                <a:ext cx="2176272" cy="6106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캐릭터의 기본상태</a:t>
                </a:r>
                <a:r>
                  <a:rPr lang="en-US" altLang="ko-KR" sz="1200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데이터 입력이 없는 상태</a:t>
                </a:r>
              </a:p>
            </p:txBody>
          </p: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735D26D-9A54-4989-840E-E528C8C59999}"/>
                </a:ext>
              </a:extLst>
            </p:cNvPr>
            <p:cNvSpPr/>
            <p:nvPr/>
          </p:nvSpPr>
          <p:spPr>
            <a:xfrm>
              <a:off x="521208" y="1259549"/>
              <a:ext cx="731520" cy="73152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기본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(Idle)</a:t>
              </a:r>
              <a:endParaRPr lang="ko-KR" altLang="en-US" sz="1200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AF0E27B-2CC1-4869-B6F4-F0CA1E66622C}"/>
                </a:ext>
              </a:extLst>
            </p:cNvPr>
            <p:cNvSpPr/>
            <p:nvPr/>
          </p:nvSpPr>
          <p:spPr>
            <a:xfrm>
              <a:off x="521208" y="2067675"/>
              <a:ext cx="731520" cy="73152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이동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(Mov)</a:t>
              </a:r>
              <a:endParaRPr lang="ko-KR" altLang="en-US" sz="12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2F3FA45-695F-4F75-A438-3B8E70753CF8}"/>
                </a:ext>
              </a:extLst>
            </p:cNvPr>
            <p:cNvSpPr/>
            <p:nvPr/>
          </p:nvSpPr>
          <p:spPr>
            <a:xfrm>
              <a:off x="521208" y="2874050"/>
              <a:ext cx="731520" cy="73152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공격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(</a:t>
              </a:r>
              <a:r>
                <a:rPr lang="en-US" altLang="ko-KR" sz="1200" dirty="0" err="1"/>
                <a:t>Atk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AD6FB21-DFEC-4CBE-8AB5-62690203FC30}"/>
                </a:ext>
              </a:extLst>
            </p:cNvPr>
            <p:cNvSpPr/>
            <p:nvPr/>
          </p:nvSpPr>
          <p:spPr>
            <a:xfrm>
              <a:off x="521208" y="3684286"/>
              <a:ext cx="731520" cy="731520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스킬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(Skill)</a:t>
              </a:r>
              <a:endParaRPr lang="ko-KR" altLang="en-US" sz="1200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BD24C3C-13D0-4313-885B-B67D5A04B46C}"/>
                </a:ext>
              </a:extLst>
            </p:cNvPr>
            <p:cNvSpPr/>
            <p:nvPr/>
          </p:nvSpPr>
          <p:spPr>
            <a:xfrm>
              <a:off x="521208" y="4490302"/>
              <a:ext cx="731520" cy="73152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사망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(Death)</a:t>
              </a:r>
              <a:endParaRPr lang="ko-KR" altLang="en-US" sz="1200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7205BCC-62AA-46AF-8DE3-FA21141AD157}"/>
                </a:ext>
              </a:extLst>
            </p:cNvPr>
            <p:cNvSpPr/>
            <p:nvPr/>
          </p:nvSpPr>
          <p:spPr>
            <a:xfrm>
              <a:off x="521208" y="5296319"/>
              <a:ext cx="731520" cy="731520"/>
            </a:xfrm>
            <a:prstGeom prst="roundRect">
              <a:avLst/>
            </a:prstGeom>
            <a:solidFill>
              <a:srgbClr val="7F6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피격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(</a:t>
              </a:r>
              <a:r>
                <a:rPr lang="en-US" altLang="ko-KR" sz="1200" dirty="0" err="1"/>
                <a:t>BeHit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sp>
        <p:nvSpPr>
          <p:cNvPr id="40" name="내용 개체 틀 39">
            <a:extLst>
              <a:ext uri="{FF2B5EF4-FFF2-40B4-BE49-F238E27FC236}">
                <a16:creationId xmlns:a16="http://schemas.microsoft.com/office/drawing/2014/main" id="{FA2105E4-9C07-445C-BAFF-B8D6DA0671E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19821" y="6844157"/>
            <a:ext cx="5764212" cy="2743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7EB064-6954-4BDD-B6BC-72FF9B5521BA}"/>
              </a:ext>
            </a:extLst>
          </p:cNvPr>
          <p:cNvSpPr txBox="1"/>
          <p:nvPr/>
        </p:nvSpPr>
        <p:spPr>
          <a:xfrm>
            <a:off x="3818921" y="1904419"/>
            <a:ext cx="2069531" cy="10320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&lt;</a:t>
            </a:r>
            <a:r>
              <a:rPr lang="en-US" altLang="ko-KR" sz="1200" b="1" dirty="0" err="1"/>
              <a:t>PlayerManager</a:t>
            </a:r>
            <a:r>
              <a:rPr lang="en-US" altLang="ko-KR" sz="12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Player Manager</a:t>
            </a:r>
            <a:r>
              <a:rPr lang="ko-KR" altLang="en-US" sz="1000" dirty="0"/>
              <a:t>에서 유저의 키 입력</a:t>
            </a:r>
            <a:r>
              <a:rPr lang="en-US" altLang="ko-KR" sz="1000" dirty="0"/>
              <a:t>(UI</a:t>
            </a:r>
            <a:r>
              <a:rPr lang="ko-KR" altLang="en-US" sz="1000" dirty="0"/>
              <a:t>터치</a:t>
            </a:r>
            <a:r>
              <a:rPr lang="en-US" altLang="ko-KR" sz="1000" dirty="0"/>
              <a:t>)</a:t>
            </a:r>
            <a:r>
              <a:rPr lang="ko-KR" altLang="en-US" sz="1000" dirty="0"/>
              <a:t>를 기준으로 좌측 상태 값들을 변경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CBCC7A-F229-43A2-BC79-68AEA0BA1EE3}"/>
              </a:ext>
            </a:extLst>
          </p:cNvPr>
          <p:cNvSpPr txBox="1"/>
          <p:nvPr/>
        </p:nvSpPr>
        <p:spPr>
          <a:xfrm>
            <a:off x="3818921" y="3294663"/>
            <a:ext cx="2069531" cy="997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&lt;</a:t>
            </a:r>
            <a:r>
              <a:rPr lang="en-US" altLang="ko-KR" sz="1050" b="1" dirty="0" err="1"/>
              <a:t>Monster_AI</a:t>
            </a:r>
            <a:r>
              <a:rPr lang="en-US" altLang="ko-KR" sz="105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몬스터 </a:t>
            </a:r>
            <a:r>
              <a:rPr lang="en-US" altLang="ko-KR" sz="1000" dirty="0"/>
              <a:t>Ai</a:t>
            </a:r>
            <a:r>
              <a:rPr lang="ko-KR" altLang="en-US" sz="1000" dirty="0"/>
              <a:t>는 기본 상태 </a:t>
            </a:r>
            <a:r>
              <a:rPr lang="en-US" altLang="ko-KR" sz="1000" dirty="0"/>
              <a:t>(IDEL)</a:t>
            </a:r>
            <a:r>
              <a:rPr lang="ko-KR" altLang="en-US" sz="1000" dirty="0"/>
              <a:t>에서 각각 조건을 검사 후 상태 값을 변경하게 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B4BB58-74CF-4616-8D81-1E85A9BC320A}"/>
              </a:ext>
            </a:extLst>
          </p:cNvPr>
          <p:cNvSpPr txBox="1"/>
          <p:nvPr/>
        </p:nvSpPr>
        <p:spPr>
          <a:xfrm>
            <a:off x="3818921" y="4682431"/>
            <a:ext cx="2069531" cy="1459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&lt;</a:t>
            </a:r>
            <a:r>
              <a:rPr lang="ko-KR" altLang="en-US" sz="1050" b="1" dirty="0"/>
              <a:t>예외 처리</a:t>
            </a:r>
            <a:r>
              <a:rPr lang="en-US" altLang="ko-KR" sz="105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사망</a:t>
            </a:r>
            <a:r>
              <a:rPr lang="en-US" altLang="ko-KR" sz="1000" dirty="0"/>
              <a:t>, </a:t>
            </a:r>
            <a:r>
              <a:rPr lang="ko-KR" altLang="en-US" sz="1000" dirty="0"/>
              <a:t>피격은 </a:t>
            </a:r>
            <a:r>
              <a:rPr lang="en-US" altLang="ko-KR" sz="1000" dirty="0"/>
              <a:t>Player, AI</a:t>
            </a:r>
            <a:r>
              <a:rPr lang="ko-KR" altLang="en-US" sz="1000" dirty="0"/>
              <a:t>에서 다른 상태 값보다 우선 순위로 처리하는 상태</a:t>
            </a:r>
            <a:r>
              <a:rPr lang="en-US" altLang="ko-KR" sz="1000" dirty="0"/>
              <a:t>, </a:t>
            </a:r>
            <a:r>
              <a:rPr lang="ko-KR" altLang="en-US" sz="1000" dirty="0"/>
              <a:t>상태 변화 조건을 무시하고 해당 조건이 만족하면 바로 적용함</a:t>
            </a:r>
          </a:p>
        </p:txBody>
      </p:sp>
    </p:spTree>
    <p:extLst>
      <p:ext uri="{BB962C8B-B14F-4D97-AF65-F5344CB8AC3E}">
        <p14:creationId xmlns:p14="http://schemas.microsoft.com/office/powerpoint/2010/main" val="398607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658F1-D031-46BF-A846-9F066E5BC50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ko-KR" altLang="en-US" sz="1200" dirty="0"/>
              <a:t>바깥 원 </a:t>
            </a:r>
            <a:r>
              <a:rPr lang="en-US" altLang="ko-KR" sz="1200" dirty="0"/>
              <a:t>: </a:t>
            </a:r>
            <a:r>
              <a:rPr lang="ko-KR" altLang="en-US" sz="1200" dirty="0"/>
              <a:t>시야 범위 표시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해당 원 내부에 적</a:t>
            </a:r>
            <a:r>
              <a:rPr lang="en-US" altLang="ko-KR" sz="1200" dirty="0"/>
              <a:t>(Monster -&gt; Player, Player -&gt; Monster)</a:t>
            </a:r>
            <a:r>
              <a:rPr lang="ko-KR" altLang="en-US" sz="1200" dirty="0"/>
              <a:t>을</a:t>
            </a:r>
            <a:br>
              <a:rPr lang="en-US" altLang="ko-KR" sz="1200" dirty="0"/>
            </a:br>
            <a:r>
              <a:rPr lang="en-US" altLang="ko-KR" sz="1200" dirty="0"/>
              <a:t>Collision</a:t>
            </a:r>
            <a:r>
              <a:rPr lang="ko-KR" altLang="en-US" sz="1200" dirty="0"/>
              <a:t>을 검사해 감지해 대상 지정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altLang="ko-KR" sz="1200" dirty="0"/>
              <a:t>Player</a:t>
            </a:r>
            <a:r>
              <a:rPr lang="ko-KR" altLang="en-US" sz="1200" dirty="0"/>
              <a:t>의 경우 다수 감지 가능</a:t>
            </a:r>
            <a:r>
              <a:rPr lang="en-US" altLang="ko-KR" sz="1200" dirty="0"/>
              <a:t>, </a:t>
            </a:r>
            <a:r>
              <a:rPr lang="ko-KR" altLang="en-US" sz="1200" dirty="0"/>
              <a:t>가장 가까운 적을 감지해 공격 방향 설정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원거리 무기는 설정된 공격 방향으로 탄을 발사함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200" dirty="0"/>
              <a:t>안 원 </a:t>
            </a:r>
            <a:r>
              <a:rPr lang="en-US" altLang="ko-KR" sz="1200" dirty="0"/>
              <a:t>: </a:t>
            </a:r>
            <a:r>
              <a:rPr lang="ko-KR" altLang="en-US" sz="1200" dirty="0"/>
              <a:t>공격 범위 표시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단일 감지 만 가능</a:t>
            </a:r>
            <a:endParaRPr lang="en-US" altLang="ko-KR" sz="1200" dirty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ko-KR" altLang="en-US" sz="1200" dirty="0"/>
              <a:t>지정한 대상을 공격</a:t>
            </a:r>
            <a:r>
              <a:rPr lang="en-US" altLang="ko-KR" sz="1200" dirty="0"/>
              <a:t>(</a:t>
            </a:r>
            <a:r>
              <a:rPr lang="ko-KR" altLang="en-US" sz="1200" dirty="0"/>
              <a:t>데미지 연산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797BA22-8721-4F78-9E49-4F376F5D0C7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유니티에서</a:t>
            </a:r>
            <a:r>
              <a:rPr lang="en-US" altLang="ko-KR" sz="1200" dirty="0"/>
              <a:t> </a:t>
            </a:r>
            <a:r>
              <a:rPr lang="ko-KR" altLang="en-US" sz="1200" dirty="0"/>
              <a:t>충돌을 확인할 수 있게 해주는 </a:t>
            </a:r>
            <a:r>
              <a:rPr lang="en-US" altLang="ko-KR" sz="1200" dirty="0"/>
              <a:t>Collision </a:t>
            </a:r>
            <a:r>
              <a:rPr lang="ko-KR" altLang="en-US" sz="1200" dirty="0"/>
              <a:t>객체를 활용해 시야 범위와 공격 범위에 해당하는 가상의 충돌감지 원을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생성되는 객체에 </a:t>
            </a:r>
            <a:r>
              <a:rPr lang="en-US" altLang="ko-KR" sz="1200" dirty="0"/>
              <a:t>Tag</a:t>
            </a:r>
            <a:r>
              <a:rPr lang="ko-KR" altLang="en-US" sz="1200" dirty="0"/>
              <a:t>를 설정해 충돌된 대상이 무엇인지 판별할 수 있도록 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(Monster,</a:t>
            </a:r>
            <a:r>
              <a:rPr lang="ko-KR" altLang="en-US" sz="1200" dirty="0"/>
              <a:t> </a:t>
            </a:r>
            <a:r>
              <a:rPr lang="en-US" altLang="ko-KR" sz="1200" dirty="0"/>
              <a:t>Player</a:t>
            </a:r>
            <a:r>
              <a:rPr lang="ko-KR" altLang="en-US" sz="1200" dirty="0"/>
              <a:t>라는 </a:t>
            </a:r>
            <a:r>
              <a:rPr lang="en-US" altLang="ko-KR" sz="1200" dirty="0"/>
              <a:t>tag</a:t>
            </a:r>
            <a:r>
              <a:rPr lang="ko-KR" altLang="en-US" sz="1200" dirty="0"/>
              <a:t>를 객체에 지정해준다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충돌된 대상이 </a:t>
            </a:r>
            <a:r>
              <a:rPr lang="en-US" altLang="ko-KR" sz="1200" dirty="0"/>
              <a:t>Monster</a:t>
            </a:r>
            <a:r>
              <a:rPr lang="ko-KR" altLang="en-US" sz="1200" dirty="0"/>
              <a:t>는</a:t>
            </a:r>
            <a:r>
              <a:rPr lang="en-US" altLang="ko-KR" sz="1200" dirty="0"/>
              <a:t> Player,</a:t>
            </a:r>
            <a:r>
              <a:rPr lang="ko-KR" altLang="en-US" sz="1200" dirty="0"/>
              <a:t> </a:t>
            </a:r>
            <a:r>
              <a:rPr lang="en-US" altLang="ko-KR" sz="1200" dirty="0"/>
              <a:t>Player</a:t>
            </a:r>
            <a:r>
              <a:rPr lang="ko-KR" altLang="en-US" sz="1200" dirty="0"/>
              <a:t>는 </a:t>
            </a:r>
            <a:r>
              <a:rPr lang="en-US" altLang="ko-KR" sz="1200" dirty="0"/>
              <a:t>Monster</a:t>
            </a:r>
            <a:r>
              <a:rPr lang="ko-KR" altLang="en-US" sz="1200" dirty="0"/>
              <a:t>인지 확인하고 대상을 추적 또는 공격 대상으로 지정한다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9F686E0-E32C-4711-85B2-03B6FBE6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63A34A0-BF38-49DE-9628-9D7BA28D7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공격 대상</a:t>
            </a:r>
            <a:r>
              <a:rPr lang="en-US" altLang="ko-KR" dirty="0"/>
              <a:t>, </a:t>
            </a:r>
            <a:r>
              <a:rPr lang="ko-KR" altLang="en-US" dirty="0"/>
              <a:t>추적 대상 선정 방법</a:t>
            </a:r>
          </a:p>
        </p:txBody>
      </p:sp>
      <p:pic>
        <p:nvPicPr>
          <p:cNvPr id="8" name="내용 개체 틀 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BCC1F54-D255-4C21-9AA0-C86971B04D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7" t="11706" r="60699" b="57312"/>
          <a:stretch/>
        </p:blipFill>
        <p:spPr>
          <a:xfrm>
            <a:off x="1188275" y="1036299"/>
            <a:ext cx="4051238" cy="2480352"/>
          </a:xfr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343E84DB-2D86-4C8F-9F90-515F858597C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/>
          <a:srcRect l="7575" t="21183" r="42977" b="38255"/>
          <a:stretch/>
        </p:blipFill>
        <p:spPr>
          <a:xfrm>
            <a:off x="1886803" y="4002614"/>
            <a:ext cx="4118442" cy="18552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3BD06C-CBE3-48BC-81FC-0DF2D1D0D688}"/>
              </a:ext>
            </a:extLst>
          </p:cNvPr>
          <p:cNvSpPr txBox="1"/>
          <p:nvPr/>
        </p:nvSpPr>
        <p:spPr>
          <a:xfrm>
            <a:off x="3108898" y="5608959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시야 범위에 추적 대상이 있는지 확인하는 함수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3F535ED-EAEA-4E5C-9A58-CD1C8FE8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072C77-1400-4E8C-B54F-C2056AFFC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503" t="45811" r="23222" b="13921"/>
          <a:stretch/>
        </p:blipFill>
        <p:spPr>
          <a:xfrm>
            <a:off x="514778" y="4002614"/>
            <a:ext cx="1281492" cy="18552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A9E9A0-93A0-43E3-8949-D24BE3CA45AC}"/>
              </a:ext>
            </a:extLst>
          </p:cNvPr>
          <p:cNvSpPr/>
          <p:nvPr/>
        </p:nvSpPr>
        <p:spPr>
          <a:xfrm>
            <a:off x="1205396" y="5394644"/>
            <a:ext cx="553303" cy="101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190194-D92C-4694-B197-A58CE4E4A731}"/>
              </a:ext>
            </a:extLst>
          </p:cNvPr>
          <p:cNvSpPr/>
          <p:nvPr/>
        </p:nvSpPr>
        <p:spPr>
          <a:xfrm>
            <a:off x="600075" y="4405312"/>
            <a:ext cx="519113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E8858-D0D3-47A8-99E0-20A776616A83}"/>
              </a:ext>
            </a:extLst>
          </p:cNvPr>
          <p:cNvSpPr txBox="1"/>
          <p:nvPr/>
        </p:nvSpPr>
        <p:spPr>
          <a:xfrm>
            <a:off x="2611225" y="6268825"/>
            <a:ext cx="587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소스 코드 말고 다른 무언가로 설명 할 수 있지 않을까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클래스 </a:t>
            </a:r>
            <a:r>
              <a:rPr lang="ko-KR" altLang="en-US" dirty="0" err="1"/>
              <a:t>다이어</a:t>
            </a:r>
            <a:r>
              <a:rPr lang="ko-KR" altLang="en-US" dirty="0"/>
              <a:t> 그램과 위 이미지는 좋은 것 같음</a:t>
            </a:r>
          </a:p>
        </p:txBody>
      </p:sp>
    </p:spTree>
    <p:extLst>
      <p:ext uri="{BB962C8B-B14F-4D97-AF65-F5344CB8AC3E}">
        <p14:creationId xmlns:p14="http://schemas.microsoft.com/office/powerpoint/2010/main" val="4140993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691D876-7B34-4C84-8A9C-0EBE40EE8E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319920"/>
            <a:ext cx="5764212" cy="191311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F5741-6B11-4796-A2F9-0F5046EE9D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342202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캐릭터의 경우 이전 시트에서 설명한 캐릭터 상태 값을 입력에 따라 제어한다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캐릭터의 경우 왼쪽의 순서도로 표현한 시스템</a:t>
            </a:r>
            <a:r>
              <a:rPr lang="en-US" altLang="ko-KR" sz="1200" dirty="0"/>
              <a:t>(</a:t>
            </a:r>
            <a:r>
              <a:rPr lang="ko-KR" altLang="en-US" sz="1200" dirty="0"/>
              <a:t>유니티의 </a:t>
            </a:r>
            <a:r>
              <a:rPr lang="en-US" altLang="ko-KR" sz="1200" dirty="0" err="1"/>
              <a:t>FixedUpdate</a:t>
            </a:r>
            <a:r>
              <a:rPr lang="ko-KR" altLang="en-US" sz="1200" dirty="0"/>
              <a:t>에서 반복 실행</a:t>
            </a:r>
            <a:r>
              <a:rPr lang="en-US" altLang="ko-KR" sz="1200" dirty="0"/>
              <a:t>)</a:t>
            </a:r>
            <a:r>
              <a:rPr lang="ko-KR" altLang="en-US" sz="1200" dirty="0"/>
              <a:t>으로 상태를 변경한다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상태일 경우 위 </a:t>
            </a:r>
            <a:r>
              <a:rPr lang="ko-KR" altLang="en-US" sz="1200" dirty="0" err="1"/>
              <a:t>상태값</a:t>
            </a:r>
            <a:r>
              <a:rPr lang="ko-KR" altLang="en-US" sz="1200" dirty="0"/>
              <a:t> 변경 함수를 실행하지 못하게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‘1</a:t>
            </a:r>
            <a:r>
              <a:rPr lang="ko-KR" altLang="en-US" sz="1200" dirty="0"/>
              <a:t>초 동안 강제 종료</a:t>
            </a:r>
            <a:r>
              <a:rPr lang="en-US" altLang="ko-KR" sz="1200" dirty="0"/>
              <a:t>’</a:t>
            </a:r>
            <a:r>
              <a:rPr lang="ko-KR" altLang="en-US" sz="1200" dirty="0"/>
              <a:t>는 유니티의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코루틴</a:t>
            </a:r>
            <a:r>
              <a:rPr lang="en-US" altLang="ko-KR" sz="1200" dirty="0"/>
              <a:t>’</a:t>
            </a:r>
            <a:r>
              <a:rPr lang="ko-KR" altLang="en-US" sz="1200" dirty="0"/>
              <a:t>기능을 활용해 </a:t>
            </a:r>
            <a:r>
              <a:rPr lang="en-US" altLang="ko-KR" sz="1200" dirty="0"/>
              <a:t>1</a:t>
            </a:r>
            <a:r>
              <a:rPr lang="ko-KR" altLang="en-US" sz="1200" dirty="0" err="1"/>
              <a:t>초동안</a:t>
            </a:r>
            <a:r>
              <a:rPr lang="ko-KR" altLang="en-US" sz="1200" dirty="0"/>
              <a:t> </a:t>
            </a: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상태를 유지하도록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상태를 유지하는 동안 캐릭터는 무적 상태가 된다</a:t>
            </a:r>
            <a:r>
              <a:rPr lang="en-US" altLang="ko-KR" sz="1200" dirty="0"/>
              <a:t>.</a:t>
            </a:r>
          </a:p>
        </p:txBody>
      </p:sp>
      <p:pic>
        <p:nvPicPr>
          <p:cNvPr id="57" name="내용 개체 틀 56" descr="텍스트이(가) 표시된 사진&#10;&#10;자동 생성된 설명">
            <a:extLst>
              <a:ext uri="{FF2B5EF4-FFF2-40B4-BE49-F238E27FC236}">
                <a16:creationId xmlns:a16="http://schemas.microsoft.com/office/drawing/2014/main" id="{2EF040ED-4997-4128-BEE6-38363BA03AE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60" y="3233030"/>
            <a:ext cx="3559886" cy="3153483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BD62991-558F-4226-A3C9-D5AE5901439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4326904"/>
            <a:ext cx="5764212" cy="205999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유니티 자체에 키 입력을 감지해주는 함수가 있어 그것을 활용해 구현 속도를 올린다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예외 처리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</a:t>
            </a:r>
            <a:r>
              <a:rPr lang="en-US" altLang="ko-KR" sz="1200" dirty="0"/>
              <a:t>)</a:t>
            </a:r>
            <a:r>
              <a:rPr lang="ko-KR" altLang="en-US" sz="1200" dirty="0"/>
              <a:t>를 관리하는 </a:t>
            </a:r>
            <a:r>
              <a:rPr lang="en-US" altLang="ko-KR" sz="1200" dirty="0"/>
              <a:t>Manager</a:t>
            </a:r>
            <a:r>
              <a:rPr lang="ko-KR" altLang="en-US" sz="1200" dirty="0"/>
              <a:t>를 통해 원활한 게임 시스템을 구축할 수 있도록 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5839D32-17E3-4A10-A24B-C2FDD625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8B4148F-5137-48B2-810F-BBF520110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플레이어 캐릭터 시스템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B592E54-0DB1-4C8B-9D3F-63ED3F0A8BA2}"/>
              </a:ext>
            </a:extLst>
          </p:cNvPr>
          <p:cNvSpPr txBox="1"/>
          <p:nvPr/>
        </p:nvSpPr>
        <p:spPr>
          <a:xfrm>
            <a:off x="2049649" y="1192285"/>
            <a:ext cx="2155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Player Manager </a:t>
            </a:r>
            <a:r>
              <a:rPr lang="ko-KR" altLang="en-US" sz="1200" dirty="0"/>
              <a:t>간략 도식화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7CB49D-BFFA-4849-A883-21A790BAC752}"/>
              </a:ext>
            </a:extLst>
          </p:cNvPr>
          <p:cNvSpPr txBox="1"/>
          <p:nvPr/>
        </p:nvSpPr>
        <p:spPr>
          <a:xfrm>
            <a:off x="2872609" y="3161362"/>
            <a:ext cx="1712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Be_Hit</a:t>
            </a:r>
            <a:r>
              <a:rPr lang="en-US" altLang="ko-KR" sz="1200" dirty="0"/>
              <a:t> </a:t>
            </a:r>
            <a:r>
              <a:rPr lang="ko-KR" altLang="en-US" sz="1200" dirty="0"/>
              <a:t>상태 확인 함수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24D91A-BE20-4A8E-B914-DBAED20D0361}"/>
              </a:ext>
            </a:extLst>
          </p:cNvPr>
          <p:cNvSpPr txBox="1"/>
          <p:nvPr/>
        </p:nvSpPr>
        <p:spPr>
          <a:xfrm>
            <a:off x="4338359" y="4785870"/>
            <a:ext cx="1641817" cy="2980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 err="1"/>
              <a:t>코루틴</a:t>
            </a:r>
            <a:r>
              <a:rPr lang="en-US" altLang="ko-KR" sz="1000" dirty="0"/>
              <a:t>(</a:t>
            </a:r>
            <a:r>
              <a:rPr lang="en-US" altLang="ko-KR" sz="1000" b="1" i="0" dirty="0">
                <a:effectLst/>
                <a:latin typeface="Jua"/>
              </a:rPr>
              <a:t>coroutine</a:t>
            </a:r>
            <a:r>
              <a:rPr lang="en-US" altLang="ko-KR" sz="1000" dirty="0"/>
              <a:t>)’</a:t>
            </a:r>
            <a:r>
              <a:rPr lang="ko-KR" altLang="en-US" sz="1000" dirty="0"/>
              <a:t>을 의미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132D2C3-73DF-463D-90C1-1EA524157108}"/>
              </a:ext>
            </a:extLst>
          </p:cNvPr>
          <p:cNvSpPr/>
          <p:nvPr/>
        </p:nvSpPr>
        <p:spPr>
          <a:xfrm>
            <a:off x="3067590" y="4714552"/>
            <a:ext cx="2949162" cy="4224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63" name="슬라이드 번호 개체 틀 62">
            <a:extLst>
              <a:ext uri="{FF2B5EF4-FFF2-40B4-BE49-F238E27FC236}">
                <a16:creationId xmlns:a16="http://schemas.microsoft.com/office/drawing/2014/main" id="{20573F23-8EF1-489E-A482-E76A4E2D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725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내용 개체 틀 23" descr="모니터, 텔레비전, 화면, 검은색이(가) 표시된 사진&#10;&#10;자동 생성된 설명">
            <a:extLst>
              <a:ext uri="{FF2B5EF4-FFF2-40B4-BE49-F238E27FC236}">
                <a16:creationId xmlns:a16="http://schemas.microsoft.com/office/drawing/2014/main" id="{092B6964-DD49-4AC3-BDA2-29CE799DD1C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4" y="1158781"/>
            <a:ext cx="4837620" cy="1592694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17B21-C0F8-40C3-954A-61098CF8E9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게임을 진행 중 던전 진행이 종료</a:t>
            </a:r>
            <a:r>
              <a:rPr lang="en-US" altLang="ko-KR" sz="1200" dirty="0"/>
              <a:t>(</a:t>
            </a:r>
            <a:r>
              <a:rPr lang="ko-KR" altLang="en-US" sz="1200" dirty="0"/>
              <a:t>캐릭터 사망</a:t>
            </a:r>
            <a:r>
              <a:rPr lang="en-US" altLang="ko-KR" sz="1200" dirty="0"/>
              <a:t>, </a:t>
            </a:r>
            <a:r>
              <a:rPr lang="ko-KR" altLang="en-US" sz="1200" dirty="0"/>
              <a:t>던전 클리어</a:t>
            </a:r>
            <a:r>
              <a:rPr lang="en-US" altLang="ko-KR" sz="1200" dirty="0"/>
              <a:t>)</a:t>
            </a:r>
            <a:r>
              <a:rPr lang="ko-KR" altLang="en-US" sz="1200" dirty="0"/>
              <a:t>된 경우 진행한 게임 정보를 확인해 일정 수치만큼 경험치로 환산해 플레이어에게 지급한다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경험치를 통해 캐릭터의 레벨이 상승하면 상승한 레벨 당 잠재력 포인트를 </a:t>
            </a:r>
            <a:r>
              <a:rPr lang="en-US" altLang="ko-KR" sz="1200" dirty="0"/>
              <a:t>1 </a:t>
            </a:r>
            <a:r>
              <a:rPr lang="ko-KR" altLang="en-US" sz="1200" dirty="0"/>
              <a:t>지급한다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지급한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포인트를 사용해 </a:t>
            </a:r>
            <a:r>
              <a:rPr lang="en-US" altLang="ko-KR" sz="1200" dirty="0"/>
              <a:t>5</a:t>
            </a:r>
            <a:r>
              <a:rPr lang="ko-KR" altLang="en-US" sz="1200" dirty="0"/>
              <a:t>가지 잠재력 중 하나를 강화할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CEC45-36EB-4DC2-A692-DF3458884CD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ko-KR" altLang="en-US" dirty="0"/>
              <a:t>성장 가능 </a:t>
            </a:r>
            <a:r>
              <a:rPr lang="ko-KR" altLang="en-US" dirty="0" err="1"/>
              <a:t>스텟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가지 이미지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565113A-C1BF-43F9-852B-4E81A25ED78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게임의 진입장벽을 만드는 것 중 가장 큰 것이 캐릭터 사망 시 </a:t>
            </a:r>
            <a:r>
              <a:rPr lang="ko-KR" altLang="en-US" sz="1200" dirty="0" err="1"/>
              <a:t>패널티가</a:t>
            </a:r>
            <a:r>
              <a:rPr lang="ko-KR" altLang="en-US" sz="1200" dirty="0"/>
              <a:t> 다른 게임에 비해 크다는 것이다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페널티는 게임의 긴장감을 높여 높은 집중상태를 유지해 즐거움을 줄 수 있지만 높은 컨트롤 숙련도를 요구하기 때문에 숙련도를 갖지 못한 유저에게는 극심한 피로로 작용한다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플레이로 발생하는 피로를 경험치라는 보상을 지급함으로 캐릭터의 성장이 플레이어의 실력 성장과 직결될 수 있도록 유도함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F5EB355-D205-43CC-BDDB-2B36EE0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F8358-8EE4-40C7-A9AB-142F252F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135901D-EBA2-4B66-8057-17EE86F111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플레이어 캐릭터의 성장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813711-EB6B-4990-A8CA-E0F1DBA93ED1}"/>
              </a:ext>
            </a:extLst>
          </p:cNvPr>
          <p:cNvGrpSpPr/>
          <p:nvPr/>
        </p:nvGrpSpPr>
        <p:grpSpPr>
          <a:xfrm>
            <a:off x="10211051" y="4250865"/>
            <a:ext cx="3961898" cy="1302324"/>
            <a:chOff x="763953" y="2147745"/>
            <a:chExt cx="3961898" cy="130232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1E1FAEE-554F-465A-8E14-045C248740B9}"/>
                </a:ext>
              </a:extLst>
            </p:cNvPr>
            <p:cNvGrpSpPr/>
            <p:nvPr/>
          </p:nvGrpSpPr>
          <p:grpSpPr>
            <a:xfrm>
              <a:off x="763953" y="2147745"/>
              <a:ext cx="1495264" cy="1302324"/>
              <a:chOff x="763953" y="2147745"/>
              <a:chExt cx="1495264" cy="1302324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03EEDFE-020A-46BB-9194-19D314DD9B2F}"/>
                  </a:ext>
                </a:extLst>
              </p:cNvPr>
              <p:cNvGrpSpPr/>
              <p:nvPr/>
            </p:nvGrpSpPr>
            <p:grpSpPr>
              <a:xfrm>
                <a:off x="763953" y="2147745"/>
                <a:ext cx="693420" cy="1302324"/>
                <a:chOff x="763953" y="2147745"/>
                <a:chExt cx="693420" cy="1302324"/>
              </a:xfrm>
            </p:grpSpPr>
            <p:pic>
              <p:nvPicPr>
                <p:cNvPr id="1028" name="Picture 4" descr="A Red Scary Blob Monster Smu Clip Art at Clker.com - vector clip ...">
                  <a:extLst>
                    <a:ext uri="{FF2B5EF4-FFF2-40B4-BE49-F238E27FC236}">
                      <a16:creationId xmlns:a16="http://schemas.microsoft.com/office/drawing/2014/main" id="{D313D885-C892-4BB3-8FF5-E67D0FBE03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9224" y="2147745"/>
                  <a:ext cx="482878" cy="4812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object-door-dungeon-2 - Game Art Guppy">
                  <a:extLst>
                    <a:ext uri="{FF2B5EF4-FFF2-40B4-BE49-F238E27FC236}">
                      <a16:creationId xmlns:a16="http://schemas.microsoft.com/office/drawing/2014/main" id="{639A63F8-28B0-4CDA-AF40-FAB48AFCA4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3953" y="2756649"/>
                  <a:ext cx="693420" cy="693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곱하기 기호 10">
                  <a:extLst>
                    <a:ext uri="{FF2B5EF4-FFF2-40B4-BE49-F238E27FC236}">
                      <a16:creationId xmlns:a16="http://schemas.microsoft.com/office/drawing/2014/main" id="{47912057-E5F6-45E6-8FF2-EE8D948E57AA}"/>
                    </a:ext>
                  </a:extLst>
                </p:cNvPr>
                <p:cNvSpPr/>
                <p:nvPr/>
              </p:nvSpPr>
              <p:spPr>
                <a:xfrm>
                  <a:off x="869224" y="2168500"/>
                  <a:ext cx="482878" cy="482878"/>
                </a:xfrm>
                <a:prstGeom prst="mathMultiply">
                  <a:avLst>
                    <a:gd name="adj1" fmla="val 16927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곱하기 기호 14">
                  <a:extLst>
                    <a:ext uri="{FF2B5EF4-FFF2-40B4-BE49-F238E27FC236}">
                      <a16:creationId xmlns:a16="http://schemas.microsoft.com/office/drawing/2014/main" id="{18095FBC-B895-4453-9E27-E8A0FDC61453}"/>
                    </a:ext>
                  </a:extLst>
                </p:cNvPr>
                <p:cNvSpPr/>
                <p:nvPr/>
              </p:nvSpPr>
              <p:spPr>
                <a:xfrm>
                  <a:off x="869224" y="2869800"/>
                  <a:ext cx="482878" cy="482878"/>
                </a:xfrm>
                <a:prstGeom prst="mathMultiply">
                  <a:avLst>
                    <a:gd name="adj1" fmla="val 16927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FB7336-B601-4F45-AEFC-D47561704058}"/>
                  </a:ext>
                </a:extLst>
              </p:cNvPr>
              <p:cNvSpPr txBox="1"/>
              <p:nvPr/>
            </p:nvSpPr>
            <p:spPr>
              <a:xfrm>
                <a:off x="1260226" y="2403548"/>
                <a:ext cx="8707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처치 경험치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15B01-3114-4F1B-9F25-FB40CB545F03}"/>
                  </a:ext>
                </a:extLst>
              </p:cNvPr>
              <p:cNvSpPr txBox="1"/>
              <p:nvPr/>
            </p:nvSpPr>
            <p:spPr>
              <a:xfrm>
                <a:off x="1260226" y="3169158"/>
                <a:ext cx="9989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클리어 경험치</a:t>
                </a:r>
              </a:p>
            </p:txBody>
          </p:sp>
          <p:sp>
            <p:nvSpPr>
              <p:cNvPr id="14" name="더하기 기호 13">
                <a:extLst>
                  <a:ext uri="{FF2B5EF4-FFF2-40B4-BE49-F238E27FC236}">
                    <a16:creationId xmlns:a16="http://schemas.microsoft.com/office/drawing/2014/main" id="{0E0BC527-DC11-4070-84E7-0CC21B617595}"/>
                  </a:ext>
                </a:extLst>
              </p:cNvPr>
              <p:cNvSpPr/>
              <p:nvPr/>
            </p:nvSpPr>
            <p:spPr>
              <a:xfrm>
                <a:off x="1442640" y="2695907"/>
                <a:ext cx="377819" cy="377819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5DA062AE-D73D-494E-8836-6131CC816AD9}"/>
                </a:ext>
              </a:extLst>
            </p:cNvPr>
            <p:cNvSpPr/>
            <p:nvPr/>
          </p:nvSpPr>
          <p:spPr>
            <a:xfrm>
              <a:off x="2202598" y="2492940"/>
              <a:ext cx="658368" cy="611934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37EDB42-D323-490D-8137-874B62E7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1059" y="2302559"/>
              <a:ext cx="1764792" cy="99269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782A4B6-3D33-4503-B7E2-9B99A46B727F}"/>
              </a:ext>
            </a:extLst>
          </p:cNvPr>
          <p:cNvSpPr txBox="1"/>
          <p:nvPr/>
        </p:nvSpPr>
        <p:spPr>
          <a:xfrm>
            <a:off x="795085" y="2864625"/>
            <a:ext cx="4837620" cy="7766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&lt;</a:t>
            </a:r>
            <a:r>
              <a:rPr lang="ko-KR" altLang="en-US" sz="1050" b="1" dirty="0"/>
              <a:t>경험치 지급 시점</a:t>
            </a:r>
            <a:r>
              <a:rPr lang="en-US" altLang="ko-KR" sz="105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플레이하며 처치한 몬스터가 가진 경험치</a:t>
            </a:r>
            <a:r>
              <a:rPr lang="en-US" altLang="ko-KR" sz="1000" dirty="0"/>
              <a:t>, </a:t>
            </a:r>
            <a:r>
              <a:rPr lang="ko-KR" altLang="en-US" sz="1000" dirty="0"/>
              <a:t>클리어한 스테이지가 가진 경험치 들을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모두 메모리에 저장해 두었다 게임이 종료되었을 때 한번에 지급함</a:t>
            </a:r>
            <a:endParaRPr lang="en-US" altLang="ko-KR" sz="1050" dirty="0"/>
          </a:p>
        </p:txBody>
      </p:sp>
      <p:pic>
        <p:nvPicPr>
          <p:cNvPr id="29" name="내용 개체 틀 8">
            <a:extLst>
              <a:ext uri="{FF2B5EF4-FFF2-40B4-BE49-F238E27FC236}">
                <a16:creationId xmlns:a16="http://schemas.microsoft.com/office/drawing/2014/main" id="{BF9B3142-B964-4895-9B66-262FDD866F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4" b="12441"/>
          <a:stretch/>
        </p:blipFill>
        <p:spPr>
          <a:xfrm>
            <a:off x="577980" y="4023148"/>
            <a:ext cx="2793159" cy="18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1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 descr="텍스트이(가) 표시된 사진&#10;&#10;자동 생성된 설명">
            <a:extLst>
              <a:ext uri="{FF2B5EF4-FFF2-40B4-BE49-F238E27FC236}">
                <a16:creationId xmlns:a16="http://schemas.microsoft.com/office/drawing/2014/main" id="{91D390AE-D038-4029-A27E-EA6AF26D34D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1147347"/>
            <a:ext cx="3992562" cy="3257614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F6038-09F6-4ACF-8465-013737291EC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3703701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각 층의 보스 몬스터를 처치하면 해당 층은 모두 클리어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층을 클리어 하면 클리어 기록이 유저정보에 저장된다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 정보에 저장된 클리어 기록을 통해 아이템 박스에서 등장하는 아이템의 종류가 증가한다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더 높은 층을 클리어 할 수록 높은 등급의 아이템 개수가 증가하는 효과를 받을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EBDE315-8C4A-47BF-9F24-4893E7D5408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4608576"/>
            <a:ext cx="5764212" cy="177831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몬스터를 처치해 다음 층으로 이동해야 하는 또 다른 목적을 유저가 가질 수 있게 된다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64C1772-F740-45F9-903A-9FBAC75D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218205-036C-433D-9B29-BF20651C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CEDB2EF-7EE4-4824-B480-F9B36F762B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캐릭터의 성장과 아이템 박스의 상호작용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FCBD4B-CE49-49E5-ABB8-1C04FC543E13}"/>
              </a:ext>
            </a:extLst>
          </p:cNvPr>
          <p:cNvGrpSpPr/>
          <p:nvPr/>
        </p:nvGrpSpPr>
        <p:grpSpPr>
          <a:xfrm>
            <a:off x="12492409" y="1606388"/>
            <a:ext cx="3625291" cy="2743200"/>
            <a:chOff x="2372869" y="1129538"/>
            <a:chExt cx="3625291" cy="27432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3B40E72-E825-48A9-8A18-69E7FE6A4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4" t="21905" r="67798" b="36773"/>
            <a:stretch/>
          </p:blipFill>
          <p:spPr>
            <a:xfrm>
              <a:off x="2372869" y="1129538"/>
              <a:ext cx="3625291" cy="27432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F741C3-F844-4234-89B2-A3BE4ECBE253}"/>
                </a:ext>
              </a:extLst>
            </p:cNvPr>
            <p:cNvSpPr/>
            <p:nvPr/>
          </p:nvSpPr>
          <p:spPr>
            <a:xfrm>
              <a:off x="2814221" y="1266826"/>
              <a:ext cx="452854" cy="26003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4A1CC0D-0D47-4806-A7D5-A365EA8A73C8}"/>
              </a:ext>
            </a:extLst>
          </p:cNvPr>
          <p:cNvSpPr txBox="1"/>
          <p:nvPr/>
        </p:nvSpPr>
        <p:spPr>
          <a:xfrm>
            <a:off x="15064925" y="4328030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DB_</a:t>
            </a:r>
            <a:r>
              <a:rPr lang="ko-KR" altLang="en-US" sz="1000" dirty="0"/>
              <a:t>아이템</a:t>
            </a:r>
            <a:r>
              <a:rPr lang="en-US" altLang="ko-KR" sz="1000" dirty="0"/>
              <a:t>_</a:t>
            </a:r>
            <a:r>
              <a:rPr lang="ko-KR" altLang="en-US" sz="1000" dirty="0"/>
              <a:t>시트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E1B043-31B6-4D49-A222-B4892BF9D13D}"/>
              </a:ext>
            </a:extLst>
          </p:cNvPr>
          <p:cNvSpPr txBox="1"/>
          <p:nvPr/>
        </p:nvSpPr>
        <p:spPr>
          <a:xfrm>
            <a:off x="1376733" y="4482368"/>
            <a:ext cx="3625291" cy="1228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&lt;</a:t>
            </a:r>
            <a:r>
              <a:rPr lang="ko-KR" altLang="en-US" sz="1050" b="1" dirty="0"/>
              <a:t>아이템 등장범위 지정</a:t>
            </a:r>
            <a:r>
              <a:rPr lang="en-US" altLang="ko-KR" sz="1050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SID</a:t>
            </a:r>
            <a:r>
              <a:rPr lang="ko-KR" altLang="en-US" sz="1000" dirty="0"/>
              <a:t>를 통해 아이템 출현 구역을 나눔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1 : 1</a:t>
            </a:r>
            <a:r>
              <a:rPr lang="ko-KR" altLang="en-US" sz="1000" dirty="0"/>
              <a:t>스테이지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2 : 2</a:t>
            </a:r>
            <a:r>
              <a:rPr lang="ko-KR" altLang="en-US" sz="1000" dirty="0"/>
              <a:t>스테이지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방식으로 정수로 스테이지를 나눔</a:t>
            </a:r>
            <a:endParaRPr lang="en-US" altLang="ko-KR" sz="1000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F31BE830-E47F-4924-B508-3BB15E75B8C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492409" y="4786694"/>
            <a:ext cx="5764212" cy="27432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241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35FFE0-CC17-4DE3-8132-6C272FD794D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캐릭터의 상태 값을 통해 몬스터가 취해야 할 행동을 정의하는 </a:t>
            </a:r>
            <a:r>
              <a:rPr lang="en-US" altLang="ko-KR" sz="1200" dirty="0"/>
              <a:t>AI(</a:t>
            </a:r>
            <a:r>
              <a:rPr lang="ko-KR" altLang="en-US" sz="1200" dirty="0"/>
              <a:t>유한 상태 머신</a:t>
            </a:r>
            <a:r>
              <a:rPr lang="en-US" altLang="ko-KR" sz="1200" dirty="0"/>
              <a:t>)</a:t>
            </a:r>
            <a:r>
              <a:rPr lang="ko-KR" altLang="en-US" sz="1200" dirty="0"/>
              <a:t>을 만든다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AI</a:t>
            </a:r>
            <a:r>
              <a:rPr lang="ko-KR" altLang="en-US" sz="1200" dirty="0"/>
              <a:t>는 상태 값을 제어하는 용도로 사용되며 다른 함수</a:t>
            </a:r>
            <a:r>
              <a:rPr lang="en-US" altLang="ko-KR" sz="1200" dirty="0"/>
              <a:t>(Action)</a:t>
            </a:r>
            <a:r>
              <a:rPr lang="ko-KR" altLang="en-US" sz="1200" dirty="0"/>
              <a:t>에서 상태 값에 따른 행동을 취하도록 몬스터에 명령을 내린다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사람이 생각하는 방식을 몬스터가 할 수 있도록 만들기 위해 좌측과 같은 간단한 기능을 구상했다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AI</a:t>
            </a:r>
            <a:r>
              <a:rPr lang="ko-KR" altLang="en-US" sz="1200" dirty="0"/>
              <a:t>와 </a:t>
            </a:r>
            <a:r>
              <a:rPr lang="en-US" altLang="ko-KR" sz="1200" dirty="0"/>
              <a:t>Action</a:t>
            </a:r>
            <a:r>
              <a:rPr lang="ko-KR" altLang="en-US" sz="1200" dirty="0"/>
              <a:t>을 하나의 함수로 구현하게 되면 연결된 부드러운 동작이 불가능할 것이라 생각해 따로 분리함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440DDEA-32A9-4EC4-8FD1-65C319DC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FD3FEB5-264C-4530-AD24-AE9D3015F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와 </a:t>
            </a:r>
            <a:r>
              <a:rPr lang="en-US" altLang="ko-KR" dirty="0"/>
              <a:t>Action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CFD043A-88B3-4C29-B065-F2CC12FA450C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37" y="3643313"/>
            <a:ext cx="4318539" cy="274320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48741DE-B23D-4D4A-89EA-A105B69ADBD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44" y="904875"/>
            <a:ext cx="3217299" cy="5481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DA135-ADA0-422B-8403-DB1764E73988}"/>
              </a:ext>
            </a:extLst>
          </p:cNvPr>
          <p:cNvSpPr txBox="1"/>
          <p:nvPr/>
        </p:nvSpPr>
        <p:spPr>
          <a:xfrm>
            <a:off x="3213893" y="904875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AI </a:t>
            </a:r>
            <a:r>
              <a:rPr lang="ko-KR" altLang="en-US" sz="1200" dirty="0"/>
              <a:t>플로우 차트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932BF-492B-45AB-A870-BEC9FC96675B}"/>
              </a:ext>
            </a:extLst>
          </p:cNvPr>
          <p:cNvSpPr txBox="1"/>
          <p:nvPr/>
        </p:nvSpPr>
        <p:spPr>
          <a:xfrm>
            <a:off x="9587261" y="364331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Action </a:t>
            </a:r>
            <a:r>
              <a:rPr lang="ko-KR" altLang="en-US" sz="1200" dirty="0"/>
              <a:t>플로우 차트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22A611-74D7-46FA-9ABC-1071B1851033}"/>
              </a:ext>
            </a:extLst>
          </p:cNvPr>
          <p:cNvSpPr txBox="1"/>
          <p:nvPr/>
        </p:nvSpPr>
        <p:spPr>
          <a:xfrm>
            <a:off x="3139728" y="5575015"/>
            <a:ext cx="4088245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두 프로그램 모두 </a:t>
            </a:r>
            <a:r>
              <a:rPr lang="en-US" altLang="ko-KR" sz="1000" dirty="0"/>
              <a:t>Update</a:t>
            </a:r>
            <a:r>
              <a:rPr lang="ko-KR" altLang="en-US" sz="1000" dirty="0"/>
              <a:t>계열의 함수 안에서 호출되어 실행 됨으로</a:t>
            </a:r>
            <a:br>
              <a:rPr lang="en-US" altLang="ko-KR" sz="1000" dirty="0"/>
            </a:br>
            <a:r>
              <a:rPr lang="ko-KR" altLang="en-US" sz="1000" dirty="0"/>
              <a:t>다음과 같이 반복 형태로 순서도를 작성했다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5592AFF-80BF-4CD7-B69C-EDA69A4F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73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A9746-A67E-46D0-8279-BE4128FE369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기획 의도</a:t>
            </a:r>
            <a:r>
              <a:rPr lang="en-US" altLang="ko-KR" sz="1600" b="1" dirty="0"/>
              <a:t>&gt;</a:t>
            </a: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 특유의 짧은 플레이 타임이 모바일 환경과 어울린다고 판단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모바일 플랫폼에 맞춰 </a:t>
            </a:r>
            <a:r>
              <a:rPr lang="ko-KR" altLang="en-US" sz="1400" b="1" dirty="0">
                <a:solidFill>
                  <a:srgbClr val="FF0000"/>
                </a:solidFill>
              </a:rPr>
              <a:t>조작의 간소화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장르의 경험이 없는 초심자의 입문 게임으로 자리 잡는 것을 목표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B0215D-C929-4F26-83A3-75449E003BB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목표</a:t>
            </a:r>
            <a:r>
              <a:rPr lang="en-US" altLang="ko-KR" sz="1600" b="1" dirty="0"/>
              <a:t>&gt;</a:t>
            </a:r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간단한 조작 </a:t>
            </a:r>
            <a:r>
              <a:rPr lang="en-US" altLang="ko-KR" sz="1200" dirty="0"/>
              <a:t>(RPG</a:t>
            </a:r>
            <a:r>
              <a:rPr lang="ko-KR" altLang="en-US" sz="1200" dirty="0"/>
              <a:t> 게임의 기본적인 조작 방식 채택</a:t>
            </a:r>
            <a:r>
              <a:rPr lang="en-US" altLang="ko-KR" sz="1200" dirty="0"/>
              <a:t>)</a:t>
            </a:r>
            <a:r>
              <a:rPr lang="ko-KR" altLang="en-US" sz="1200" dirty="0"/>
              <a:t>을 통한 쉽게 게임에 적응 할 수 있는 환경 조성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착용하는 무기에 따라 달라지는 액션</a:t>
            </a:r>
            <a:r>
              <a:rPr lang="en-US" altLang="ko-KR" sz="1200" dirty="0"/>
              <a:t>, </a:t>
            </a:r>
            <a:r>
              <a:rPr lang="ko-KR" altLang="en-US" sz="1200" dirty="0"/>
              <a:t>전투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FF0000"/>
                </a:solidFill>
              </a:rPr>
              <a:t>높은 몬스터 공략난이도를 캐릭터 스킬과 유저의 컨트롤 숙련도를 활용해 극복하는 게임성 구현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816056E-C9D4-43AF-B992-DBDCEA69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4AB57E8-1249-4EA2-A632-EED8FB516E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게임소개 </a:t>
            </a:r>
            <a:r>
              <a:rPr lang="en-US" altLang="ko-KR" dirty="0"/>
              <a:t>/ </a:t>
            </a:r>
            <a:r>
              <a:rPr lang="ko-KR" altLang="en-US" dirty="0"/>
              <a:t>기획의도와 목표</a:t>
            </a:r>
          </a:p>
        </p:txBody>
      </p:sp>
      <p:graphicFrame>
        <p:nvGraphicFramePr>
          <p:cNvPr id="9" name="내용 개체 틀 53">
            <a:extLst>
              <a:ext uri="{FF2B5EF4-FFF2-40B4-BE49-F238E27FC236}">
                <a16:creationId xmlns:a16="http://schemas.microsoft.com/office/drawing/2014/main" id="{1E9BE65A-18C8-4605-B719-84050B5351AE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745170794"/>
              </p:ext>
            </p:extLst>
          </p:nvPr>
        </p:nvGraphicFramePr>
        <p:xfrm>
          <a:off x="525752" y="3643313"/>
          <a:ext cx="5308973" cy="2562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9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1915279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48770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805715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380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651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651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876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38455" marR="138455" marT="69233" marB="692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 난이도를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육성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통해 완화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시간을 조종하는 스킬 액션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통해 차별화 시도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도트 그래픽의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디자인으로 시각적 차별화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49DFCD-563C-4611-AA7F-4B0B939D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1" name="내용 개체 틀 21" descr="표지판, 거리, 방이(가) 표시된 사진&#10;&#10;자동 생성된 설명">
            <a:extLst>
              <a:ext uri="{FF2B5EF4-FFF2-40B4-BE49-F238E27FC236}">
                <a16:creationId xmlns:a16="http://schemas.microsoft.com/office/drawing/2014/main" id="{DA5D6381-6A00-47BA-BFBF-5314F21EC2B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27" y="1038224"/>
            <a:ext cx="4433734" cy="2476502"/>
          </a:xfrm>
        </p:spPr>
      </p:pic>
    </p:spTree>
    <p:extLst>
      <p:ext uri="{BB962C8B-B14F-4D97-AF65-F5344CB8AC3E}">
        <p14:creationId xmlns:p14="http://schemas.microsoft.com/office/powerpoint/2010/main" val="409625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55CD0-4501-4CAF-939F-F8E2400EF0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451067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길찾기</a:t>
            </a:r>
            <a:r>
              <a:rPr lang="ko-KR" altLang="en-US" sz="1200" dirty="0"/>
              <a:t> 알고리즘으로 유명한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알고리즘을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몬스터가 플레이어를 추적해 이동할 때 장애물을 스스로 회피할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유니티의 </a:t>
            </a:r>
            <a:r>
              <a:rPr lang="en-US" altLang="ko-KR" sz="1200" dirty="0" err="1"/>
              <a:t>TileMap</a:t>
            </a:r>
            <a:r>
              <a:rPr lang="en-US" altLang="ko-KR" sz="1200" dirty="0"/>
              <a:t> </a:t>
            </a:r>
            <a:r>
              <a:rPr lang="ko-KR" altLang="en-US" sz="1200" dirty="0"/>
              <a:t>기능으로 장애물 타일의 형태를 몬스터가 감지하고 회피하도록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유튜브 </a:t>
            </a:r>
            <a:r>
              <a:rPr lang="en-US" altLang="ko-KR" sz="1200" dirty="0"/>
              <a:t>‘</a:t>
            </a:r>
            <a:r>
              <a:rPr lang="ko-KR" altLang="en-US" sz="1200" dirty="0"/>
              <a:t>고라니 </a:t>
            </a:r>
            <a:r>
              <a:rPr lang="en-US" altLang="ko-KR" sz="1200" dirty="0"/>
              <a:t>TV’</a:t>
            </a:r>
            <a:r>
              <a:rPr lang="ko-KR" altLang="en-US" sz="1200" dirty="0"/>
              <a:t>의 </a:t>
            </a:r>
            <a:r>
              <a:rPr lang="en-US" altLang="ko-KR" sz="1200" dirty="0"/>
              <a:t>A* </a:t>
            </a:r>
            <a:r>
              <a:rPr lang="ko-KR" altLang="en-US" sz="1200" dirty="0"/>
              <a:t>알고리즘 구현 방법 참고함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DD6A80-5BBB-4B36-872A-F00BD4CC59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355942"/>
            <a:ext cx="5764212" cy="3030952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의도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 캐릭터의 시야 값 안에 들어온 적 캐릭터</a:t>
            </a:r>
            <a:r>
              <a:rPr lang="en-US" altLang="ko-KR" sz="1200" dirty="0"/>
              <a:t>(</a:t>
            </a:r>
            <a:r>
              <a:rPr lang="ko-KR" altLang="en-US" sz="1200" dirty="0"/>
              <a:t>플레이어</a:t>
            </a:r>
            <a:r>
              <a:rPr lang="en-US" altLang="ko-KR" sz="1200" dirty="0"/>
              <a:t>)</a:t>
            </a:r>
            <a:r>
              <a:rPr lang="ko-KR" altLang="en-US" sz="1200" dirty="0"/>
              <a:t>를 대상으로 추적 이동 시 벽</a:t>
            </a:r>
            <a:r>
              <a:rPr lang="en-US" altLang="ko-KR" sz="1200" dirty="0"/>
              <a:t>, </a:t>
            </a:r>
            <a:r>
              <a:rPr lang="ko-KR" altLang="en-US" sz="1200" dirty="0"/>
              <a:t>함정을</a:t>
            </a:r>
            <a:r>
              <a:rPr lang="en-US" altLang="ko-KR" sz="1200" dirty="0"/>
              <a:t> </a:t>
            </a:r>
            <a:r>
              <a:rPr lang="ko-KR" altLang="en-US" sz="1200" dirty="0"/>
              <a:t>몬스터가 스스로 </a:t>
            </a:r>
            <a:r>
              <a:rPr lang="ko-KR" altLang="en-US" sz="1200" dirty="0" err="1"/>
              <a:t>회피하도록해</a:t>
            </a:r>
            <a:r>
              <a:rPr lang="ko-KR" altLang="en-US" sz="1200" dirty="0"/>
              <a:t> 플레이어가 직접 전투를 통해 몬스터를 공략하도록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의도하지 않은 함정을 통한 몬스터의 피해는 게임의 난이도가 감소되는 효과를 줄 것이라 판단함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벽을 두고 몬스터를 피해 숨은 경우 몬스터가 플레이어를 찾아 움직이도록 해 게임 플레이의 긴장감을 올리고자 함 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AC9339D6-7DB1-4E98-ACA9-A25BB550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4BFD65-4247-4BD8-A139-F8990E8E6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D37206B-F9E8-443B-8E70-425C5070D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길찾기</a:t>
            </a:r>
            <a:r>
              <a:rPr lang="ko-KR" altLang="en-US" dirty="0"/>
              <a:t> 알고리즘 </a:t>
            </a:r>
            <a:r>
              <a:rPr lang="en-US" altLang="ko-KR" dirty="0"/>
              <a:t>(A*)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7A079B3-B4C8-48D6-85D7-D52E854BAE7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l="42110" t="26000" r="39555" b="42239"/>
          <a:stretch/>
        </p:blipFill>
        <p:spPr>
          <a:xfrm>
            <a:off x="610676" y="3429000"/>
            <a:ext cx="2654301" cy="2514600"/>
          </a:xfrm>
          <a:prstGeom prst="rect">
            <a:avLst/>
          </a:prstGeom>
        </p:spPr>
      </p:pic>
      <p:pic>
        <p:nvPicPr>
          <p:cNvPr id="50" name="내용 개체 틀 49">
            <a:extLst>
              <a:ext uri="{FF2B5EF4-FFF2-40B4-BE49-F238E27FC236}">
                <a16:creationId xmlns:a16="http://schemas.microsoft.com/office/drawing/2014/main" id="{A3CA6B98-301F-4318-864F-A5F203DDB0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6" y="1197389"/>
            <a:ext cx="5206435" cy="2158171"/>
          </a:xfr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0FAF12D6-7868-4A26-ADDA-8C1AFAF4D43B}"/>
              </a:ext>
            </a:extLst>
          </p:cNvPr>
          <p:cNvGrpSpPr/>
          <p:nvPr/>
        </p:nvGrpSpPr>
        <p:grpSpPr>
          <a:xfrm>
            <a:off x="12423328" y="777240"/>
            <a:ext cx="5200652" cy="2115495"/>
            <a:chOff x="12423328" y="777240"/>
            <a:chExt cx="5200652" cy="2115495"/>
          </a:xfrm>
        </p:grpSpPr>
        <p:pic>
          <p:nvPicPr>
            <p:cNvPr id="37" name="내용 개체 틀 15" descr="조류이(가) 표시된 사진&#10;&#10;자동 생성된 설명">
              <a:extLst>
                <a:ext uri="{FF2B5EF4-FFF2-40B4-BE49-F238E27FC236}">
                  <a16:creationId xmlns:a16="http://schemas.microsoft.com/office/drawing/2014/main" id="{F46EE507-43E8-4654-982B-659F219D8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3328" y="777240"/>
              <a:ext cx="1457070" cy="2115495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BCC1DCE-E014-4BF8-9FD4-3A9D57EA257C}"/>
                </a:ext>
              </a:extLst>
            </p:cNvPr>
            <p:cNvGrpSpPr/>
            <p:nvPr/>
          </p:nvGrpSpPr>
          <p:grpSpPr>
            <a:xfrm>
              <a:off x="14052105" y="777240"/>
              <a:ext cx="3571875" cy="313147"/>
              <a:chOff x="6448425" y="394384"/>
              <a:chExt cx="4260333" cy="43629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D49CF00-8245-4137-B87B-374A291C26F5}"/>
                  </a:ext>
                </a:extLst>
              </p:cNvPr>
              <p:cNvSpPr/>
              <p:nvPr/>
            </p:nvSpPr>
            <p:spPr>
              <a:xfrm>
                <a:off x="6448425" y="394384"/>
                <a:ext cx="672849" cy="4362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>
                    <a:solidFill>
                      <a:sysClr val="windowText" lastClr="000000"/>
                    </a:solidFill>
                  </a:rPr>
                  <a:t>Start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B3E0504-77B8-40CB-BF64-930848B4790F}"/>
                  </a:ext>
                </a:extLst>
              </p:cNvPr>
              <p:cNvSpPr/>
              <p:nvPr/>
            </p:nvSpPr>
            <p:spPr>
              <a:xfrm>
                <a:off x="7345296" y="394384"/>
                <a:ext cx="672849" cy="4362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>
                    <a:solidFill>
                      <a:sysClr val="windowText" lastClr="000000"/>
                    </a:solidFill>
                  </a:rPr>
                  <a:t>Node2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EEED9A9-C122-4F48-8283-27B03490E885}"/>
                  </a:ext>
                </a:extLst>
              </p:cNvPr>
              <p:cNvSpPr/>
              <p:nvPr/>
            </p:nvSpPr>
            <p:spPr>
              <a:xfrm>
                <a:off x="8242167" y="394384"/>
                <a:ext cx="672849" cy="4362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>
                    <a:solidFill>
                      <a:sysClr val="windowText" lastClr="000000"/>
                    </a:solidFill>
                  </a:rPr>
                  <a:t>Node3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07FE5F3-6CB1-40D4-8682-F4E9B39615DF}"/>
                  </a:ext>
                </a:extLst>
              </p:cNvPr>
              <p:cNvSpPr/>
              <p:nvPr/>
            </p:nvSpPr>
            <p:spPr>
              <a:xfrm>
                <a:off x="9139038" y="394384"/>
                <a:ext cx="672849" cy="4362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>
                    <a:solidFill>
                      <a:sysClr val="windowText" lastClr="000000"/>
                    </a:solidFill>
                  </a:rPr>
                  <a:t>Node4</a:t>
                </a: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ECA854F1-54C5-48BB-A54F-92878515758E}"/>
                  </a:ext>
                </a:extLst>
              </p:cNvPr>
              <p:cNvCxnSpPr>
                <a:stCxn id="39" idx="3"/>
                <a:endCxn id="40" idx="1"/>
              </p:cNvCxnSpPr>
              <p:nvPr/>
            </p:nvCxnSpPr>
            <p:spPr>
              <a:xfrm>
                <a:off x="7121274" y="612532"/>
                <a:ext cx="22402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BCB528CC-C99C-40F5-8FF4-227E63D5F0FA}"/>
                  </a:ext>
                </a:extLst>
              </p:cNvPr>
              <p:cNvCxnSpPr>
                <a:cxnSpLocks/>
                <a:stCxn id="40" idx="3"/>
                <a:endCxn id="41" idx="1"/>
              </p:cNvCxnSpPr>
              <p:nvPr/>
            </p:nvCxnSpPr>
            <p:spPr>
              <a:xfrm>
                <a:off x="8018145" y="612532"/>
                <a:ext cx="22402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C13E7BEC-FA9D-437C-8CA5-FB0F3D741808}"/>
                  </a:ext>
                </a:extLst>
              </p:cNvPr>
              <p:cNvCxnSpPr>
                <a:cxnSpLocks/>
                <a:stCxn id="41" idx="3"/>
                <a:endCxn id="42" idx="1"/>
              </p:cNvCxnSpPr>
              <p:nvPr/>
            </p:nvCxnSpPr>
            <p:spPr>
              <a:xfrm>
                <a:off x="8915016" y="612532"/>
                <a:ext cx="22402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3B7CF57-7F1A-4C22-9119-CAF83DE62820}"/>
                  </a:ext>
                </a:extLst>
              </p:cNvPr>
              <p:cNvSpPr/>
              <p:nvPr/>
            </p:nvSpPr>
            <p:spPr>
              <a:xfrm>
                <a:off x="10035909" y="394384"/>
                <a:ext cx="672849" cy="43629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>
                    <a:solidFill>
                      <a:sysClr val="windowText" lastClr="000000"/>
                    </a:solidFill>
                  </a:rPr>
                  <a:t>End</a:t>
                </a:r>
              </a:p>
            </p:txBody>
          </p: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31019C72-15D2-482D-8243-99D0D659978A}"/>
                  </a:ext>
                </a:extLst>
              </p:cNvPr>
              <p:cNvCxnSpPr>
                <a:cxnSpLocks/>
                <a:stCxn id="42" idx="3"/>
                <a:endCxn id="46" idx="1"/>
              </p:cNvCxnSpPr>
              <p:nvPr/>
            </p:nvCxnSpPr>
            <p:spPr>
              <a:xfrm>
                <a:off x="9811887" y="612532"/>
                <a:ext cx="22402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18F93E4-0B95-4FE1-B916-D8571977BF1B}"/>
              </a:ext>
            </a:extLst>
          </p:cNvPr>
          <p:cNvSpPr txBox="1"/>
          <p:nvPr/>
        </p:nvSpPr>
        <p:spPr>
          <a:xfrm>
            <a:off x="2228850" y="1957499"/>
            <a:ext cx="3588262" cy="9859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좌측</a:t>
            </a:r>
            <a:r>
              <a:rPr lang="en-US" altLang="ko-KR" sz="1000" dirty="0"/>
              <a:t>, </a:t>
            </a:r>
            <a:r>
              <a:rPr lang="ko-KR" altLang="en-US" sz="1000" dirty="0"/>
              <a:t>노드 클래스 다이어그램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위</a:t>
            </a:r>
            <a:r>
              <a:rPr lang="en-US" altLang="ko-KR" sz="1000" dirty="0"/>
              <a:t>, </a:t>
            </a:r>
            <a:r>
              <a:rPr lang="ko-KR" altLang="en-US" sz="1000" dirty="0"/>
              <a:t>노드를 </a:t>
            </a:r>
            <a:r>
              <a:rPr lang="en-US" altLang="ko-KR" sz="1000" dirty="0"/>
              <a:t>1</a:t>
            </a:r>
            <a:r>
              <a:rPr lang="ko-KR" altLang="en-US" sz="1000" dirty="0"/>
              <a:t>열로 연결한 연결리스트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좌측과 같이 노드를 설계하고 멤버 변수 </a:t>
            </a:r>
            <a:r>
              <a:rPr lang="en-US" altLang="ko-KR" sz="1000" dirty="0"/>
              <a:t>G, H, F</a:t>
            </a:r>
            <a:r>
              <a:rPr lang="ko-KR" altLang="en-US" sz="1000" dirty="0"/>
              <a:t>를 활용해 최단 거리 경로를 검색해 연결리스트로 저장한다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19509B-62B9-40F8-8879-4CAE2197C3AC}"/>
              </a:ext>
            </a:extLst>
          </p:cNvPr>
          <p:cNvSpPr txBox="1"/>
          <p:nvPr/>
        </p:nvSpPr>
        <p:spPr>
          <a:xfrm>
            <a:off x="610676" y="5943600"/>
            <a:ext cx="26452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A* </a:t>
            </a:r>
            <a:r>
              <a:rPr lang="ko-KR" altLang="en-US" sz="1000" dirty="0"/>
              <a:t>알고리즘을 활용한 최단 경로 탐색 결과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58C275-D1B9-4283-960B-B0047428954C}"/>
              </a:ext>
            </a:extLst>
          </p:cNvPr>
          <p:cNvSpPr txBox="1"/>
          <p:nvPr/>
        </p:nvSpPr>
        <p:spPr>
          <a:xfrm>
            <a:off x="3457574" y="4424177"/>
            <a:ext cx="2359537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좌측과 같이 만들어진 리스트를 활용해 몬스터 </a:t>
            </a:r>
            <a:r>
              <a:rPr lang="en-US" altLang="ko-KR" sz="1000" dirty="0"/>
              <a:t>AI</a:t>
            </a:r>
            <a:r>
              <a:rPr lang="ko-KR" altLang="en-US" sz="1000" dirty="0"/>
              <a:t>가 몬스터에 이동을 명령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83300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내용 개체 틀 174">
            <a:extLst>
              <a:ext uri="{FF2B5EF4-FFF2-40B4-BE49-F238E27FC236}">
                <a16:creationId xmlns:a16="http://schemas.microsoft.com/office/drawing/2014/main" id="{94D0DF2C-C7D9-4DE7-9C16-41120B66173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288414"/>
            <a:ext cx="5764212" cy="295921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877EC-A200-4D4F-AF2C-CD2FBAD96C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360474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</a:t>
            </a:r>
            <a:r>
              <a:rPr lang="en-US" altLang="ko-KR" sz="1200" dirty="0"/>
              <a:t> </a:t>
            </a:r>
            <a:r>
              <a:rPr lang="ko-KR" altLang="en-US" sz="1200" dirty="0"/>
              <a:t>몬스터는 플레이어 캐릭터와 유사하게 스킬을 사용해 전투를 진행함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공격 상태의 </a:t>
            </a:r>
            <a:r>
              <a:rPr lang="en-US" altLang="ko-KR" sz="1200" dirty="0"/>
              <a:t>Action</a:t>
            </a:r>
            <a:r>
              <a:rPr lang="ko-KR" altLang="en-US" sz="1200" dirty="0"/>
              <a:t>으로 스킬을 사용하는 패턴을 추가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패턴을 만들기 위해 스킬의 발동 조건을 아래와 같이 만들었다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발동 조건 별로 우선순위를 두어 조건검사를 할 수 있도록 설계한다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1 : </a:t>
            </a:r>
            <a:r>
              <a:rPr lang="ko-KR" altLang="en-US" sz="900" dirty="0"/>
              <a:t>특정 체력 이하로 내려 갔을 때 </a:t>
            </a:r>
            <a:r>
              <a:rPr lang="en-US" altLang="ko-KR" sz="900" dirty="0"/>
              <a:t>(1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2 : </a:t>
            </a:r>
            <a:r>
              <a:rPr lang="ko-KR" altLang="en-US" sz="900" dirty="0"/>
              <a:t>특정 지점에 </a:t>
            </a:r>
            <a:r>
              <a:rPr lang="en-US" altLang="ko-KR" sz="900" dirty="0"/>
              <a:t>Player</a:t>
            </a:r>
            <a:r>
              <a:rPr lang="ko-KR" altLang="en-US" sz="900" dirty="0"/>
              <a:t>가 위치할 때 </a:t>
            </a:r>
            <a:r>
              <a:rPr lang="en-US" altLang="ko-KR" sz="900" dirty="0"/>
              <a:t>(2 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3 : </a:t>
            </a:r>
            <a:r>
              <a:rPr lang="ko-KR" altLang="en-US" sz="900" dirty="0"/>
              <a:t>특정 스킬을 사용 후 연계 스킬이 있는 경우 </a:t>
            </a:r>
            <a:r>
              <a:rPr lang="en-US" altLang="ko-KR" sz="900" dirty="0"/>
              <a:t>(0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dirty="0"/>
              <a:t>발동 조건 </a:t>
            </a:r>
            <a:r>
              <a:rPr lang="en-US" altLang="ko-KR" sz="900" dirty="0"/>
              <a:t>4 : </a:t>
            </a:r>
            <a:r>
              <a:rPr lang="ko-KR" altLang="en-US" sz="900" dirty="0"/>
              <a:t>시스템 내부 랜덤 함수로 특정 인수를 뽑았을 때 </a:t>
            </a:r>
            <a:r>
              <a:rPr lang="en-US" altLang="ko-KR" sz="900" dirty="0"/>
              <a:t>(3</a:t>
            </a:r>
            <a:r>
              <a:rPr lang="ko-KR" altLang="en-US" sz="900" dirty="0"/>
              <a:t>순위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발동 조건 </a:t>
            </a:r>
            <a:r>
              <a:rPr lang="en-US" altLang="ko-KR" sz="1200" dirty="0"/>
              <a:t>3</a:t>
            </a:r>
            <a:r>
              <a:rPr lang="ko-KR" altLang="en-US" sz="1200" dirty="0"/>
              <a:t>개를 복합적으로 사용할 수 있다</a:t>
            </a:r>
            <a:r>
              <a:rPr lang="en-US" altLang="ko-KR" sz="1200" dirty="0"/>
              <a:t>. (3</a:t>
            </a:r>
            <a:r>
              <a:rPr lang="ko-KR" altLang="en-US" sz="1200" dirty="0"/>
              <a:t>번 조건은 제외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현재 테스트를 위해 구상한 보스 몬스터의 공격 패턴을 왼쪽 순서도와 같다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9B22A08-28F8-4E38-9694-DB2F47DE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8D7935-0E9D-401F-BAEF-6B40D8FD8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DBDB4D7-E732-4923-8614-D0FF371F9DE3}"/>
              </a:ext>
            </a:extLst>
          </p:cNvPr>
          <p:cNvSpPr txBox="1"/>
          <p:nvPr/>
        </p:nvSpPr>
        <p:spPr>
          <a:xfrm>
            <a:off x="1805717" y="1394955"/>
            <a:ext cx="2611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보스 몬스터 스킬 사용 패턴 순서도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1F3C035-D478-4AB9-AE63-2D90BEF71D15}"/>
              </a:ext>
            </a:extLst>
          </p:cNvPr>
          <p:cNvSpPr txBox="1"/>
          <p:nvPr/>
        </p:nvSpPr>
        <p:spPr>
          <a:xfrm>
            <a:off x="397295" y="4509615"/>
            <a:ext cx="5546305" cy="1447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위 프로그램이 실행되었을 때 먼저 자신이 보스 몬스터인지 확인을 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만약 보스 몬스터가 아닐 경우 스킬을 사용하지 못함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만약 실수로 스킬을 추가한 경우라도 시전하지 못하도록 바로 종료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스킬들은 사용 이후 연계 스킬 유무를 판단하는 조건문으로 이동해 검사한다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몬스터가 다시 스킬을 사용하려 할 때 저장된 연계 스킬을 우선적으로 시전하도록 설계</a:t>
            </a: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0B2B657B-1E48-4A05-B82B-27832E905B8F}"/>
              </a:ext>
            </a:extLst>
          </p:cNvPr>
          <p:cNvSpPr/>
          <p:nvPr/>
        </p:nvSpPr>
        <p:spPr>
          <a:xfrm>
            <a:off x="1426240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CB24AFF2-E748-4F9E-A7D9-B155731D5758}"/>
              </a:ext>
            </a:extLst>
          </p:cNvPr>
          <p:cNvSpPr/>
          <p:nvPr/>
        </p:nvSpPr>
        <p:spPr>
          <a:xfrm>
            <a:off x="2889503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D47098EF-D520-4CB0-A58B-C89A0248F79E}"/>
              </a:ext>
            </a:extLst>
          </p:cNvPr>
          <p:cNvSpPr/>
          <p:nvPr/>
        </p:nvSpPr>
        <p:spPr>
          <a:xfrm>
            <a:off x="4352766" y="1933943"/>
            <a:ext cx="1463263" cy="63272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C8821D25-0337-4D55-A70E-09F8F92911F1}"/>
              </a:ext>
            </a:extLst>
          </p:cNvPr>
          <p:cNvSpPr/>
          <p:nvPr/>
        </p:nvSpPr>
        <p:spPr>
          <a:xfrm>
            <a:off x="3213895" y="2950209"/>
            <a:ext cx="855186" cy="35077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8A42F85-809E-4C4D-B4B6-B5FD3D045739}"/>
              </a:ext>
            </a:extLst>
          </p:cNvPr>
          <p:cNvSpPr/>
          <p:nvPr/>
        </p:nvSpPr>
        <p:spPr>
          <a:xfrm>
            <a:off x="2928237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9F976DB3-0938-41F0-904F-5D4105F8830A}"/>
              </a:ext>
            </a:extLst>
          </p:cNvPr>
          <p:cNvSpPr/>
          <p:nvPr/>
        </p:nvSpPr>
        <p:spPr>
          <a:xfrm>
            <a:off x="4376483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E3EE25BA-64B1-4694-9262-822364763F5F}"/>
              </a:ext>
            </a:extLst>
          </p:cNvPr>
          <p:cNvSpPr/>
          <p:nvPr/>
        </p:nvSpPr>
        <p:spPr>
          <a:xfrm>
            <a:off x="3111523" y="2817616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7274236-2FCE-4227-869E-0C39067E19D2}"/>
              </a:ext>
            </a:extLst>
          </p:cNvPr>
          <p:cNvSpPr/>
          <p:nvPr/>
        </p:nvSpPr>
        <p:spPr>
          <a:xfrm>
            <a:off x="1464974" y="1778495"/>
            <a:ext cx="256032" cy="256032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186" name="슬라이드 번호 개체 틀 185">
            <a:extLst>
              <a:ext uri="{FF2B5EF4-FFF2-40B4-BE49-F238E27FC236}">
                <a16:creationId xmlns:a16="http://schemas.microsoft.com/office/drawing/2014/main" id="{5DA49678-5256-486F-8828-39371147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E407BF7-3DF7-4287-985F-800D73604494}"/>
              </a:ext>
            </a:extLst>
          </p:cNvPr>
          <p:cNvSpPr txBox="1">
            <a:spLocks/>
          </p:cNvSpPr>
          <p:nvPr/>
        </p:nvSpPr>
        <p:spPr>
          <a:xfrm>
            <a:off x="6095778" y="4631165"/>
            <a:ext cx="5764212" cy="167536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기획 내용</a:t>
            </a:r>
            <a:r>
              <a:rPr lang="en-US" altLang="ko-KR" sz="12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PVE</a:t>
            </a:r>
            <a:r>
              <a:rPr lang="ko-KR" altLang="en-US" sz="1200" dirty="0"/>
              <a:t> 컨텐츠에서 중요한 것은 몬스터와 배틀</a:t>
            </a:r>
            <a:r>
              <a:rPr lang="en-US" altLang="ko-KR" sz="1200" dirty="0"/>
              <a:t>, </a:t>
            </a:r>
            <a:r>
              <a:rPr lang="ko-KR" altLang="en-US" sz="1200" dirty="0"/>
              <a:t>그 중에서 매우 중요한 </a:t>
            </a:r>
            <a:r>
              <a:rPr lang="ko-KR" altLang="en-US" sz="1200" dirty="0" err="1"/>
              <a:t>보스몬스터와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배틀은</a:t>
            </a:r>
            <a:r>
              <a:rPr lang="ko-KR" altLang="en-US" sz="1200" dirty="0"/>
              <a:t> 다른 몬스터와 차별화를 할 필요가 있다 생각함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여러 스킬을 적재적소에 사용하는 것처럼 보스 몬스터 또한 비슷한 행위를 </a:t>
            </a:r>
            <a:r>
              <a:rPr lang="en-US" altLang="ko-KR" sz="1200" dirty="0"/>
              <a:t>Action</a:t>
            </a:r>
            <a:r>
              <a:rPr lang="ko-KR" altLang="en-US" sz="1200" dirty="0"/>
              <a:t>으로 취할 수 있도록 설계함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77869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82ACB-B4B2-453A-8E72-F1DA9CD899A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방의 상태가 </a:t>
            </a:r>
            <a:r>
              <a:rPr lang="en-US" altLang="ko-KR" sz="1200" dirty="0"/>
              <a:t>Play</a:t>
            </a:r>
            <a:r>
              <a:rPr lang="ko-KR" altLang="en-US" sz="1200" dirty="0"/>
              <a:t>인 경우 플레이어는 지속적인 데미지를 받게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기존의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게임에서 스킬은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소모하지만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해당 게임에서는 체력을 소모한다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플레이어가 사용하는 스킬은 대부분 시간과 관련된 기술이다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대표적인 예로 시공간을 정지시켜 혼자 이동할 수 있는 상황을 만들어 공격을 회피 또는 안전을 확보한 상태에서 공격을 시전 하도록 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스킬 효과의 대상은 스킬마다 다르며 대분류로 방 전체</a:t>
            </a:r>
            <a:r>
              <a:rPr lang="en-US" altLang="ko-KR" sz="1200" dirty="0"/>
              <a:t>, </a:t>
            </a:r>
            <a:r>
              <a:rPr lang="ko-KR" altLang="en-US" sz="1200" dirty="0"/>
              <a:t>일정 구역</a:t>
            </a:r>
            <a:r>
              <a:rPr lang="en-US" altLang="ko-KR" sz="1200" dirty="0"/>
              <a:t>, </a:t>
            </a:r>
            <a:r>
              <a:rPr lang="ko-KR" altLang="en-US" sz="1200" dirty="0"/>
              <a:t>단일 범위의 스킬들이 있다</a:t>
            </a:r>
            <a:r>
              <a:rPr lang="en-US" altLang="ko-KR" sz="1200" dirty="0"/>
              <a:t>.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D95F035-FFE9-4E36-900C-22FAABAE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DC25C-E835-4B65-ABCF-8C43E8EA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38778D-A3DE-4149-8204-3341382488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시간 측정 시스템 </a:t>
            </a:r>
            <a:r>
              <a:rPr lang="en-US" altLang="ko-KR" dirty="0"/>
              <a:t>/ </a:t>
            </a:r>
            <a:r>
              <a:rPr lang="ko-KR" altLang="en-US" dirty="0"/>
              <a:t>스킬 사용 메커니즘</a:t>
            </a:r>
          </a:p>
        </p:txBody>
      </p:sp>
      <p:pic>
        <p:nvPicPr>
          <p:cNvPr id="9" name="내용 개체 틀 3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BBC264E4-DC72-43B7-AA77-F46C3D5B0AC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24" y="1532698"/>
            <a:ext cx="3444539" cy="1487553"/>
          </a:xfrm>
        </p:spPr>
      </p:pic>
      <p:pic>
        <p:nvPicPr>
          <p:cNvPr id="10" name="내용 개체 틀 38" descr="사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A173785B-C9F0-46DD-8B3B-63F4FF44EC0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4273216"/>
            <a:ext cx="5764212" cy="1483393"/>
          </a:xfrm>
        </p:spPr>
      </p:pic>
      <p:pic>
        <p:nvPicPr>
          <p:cNvPr id="11" name="내용 개체 틀 40" descr="텔레비전, 모니터, 화면, 사진이(가) 표시된 사진&#10;&#10;자동 생성된 설명">
            <a:extLst>
              <a:ext uri="{FF2B5EF4-FFF2-40B4-BE49-F238E27FC236}">
                <a16:creationId xmlns:a16="http://schemas.microsoft.com/office/drawing/2014/main" id="{AB0507F0-8A6E-4938-8EAB-B49ABE3EB66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96" y="3908856"/>
            <a:ext cx="5407621" cy="154851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3993DC-9BC6-4955-8AC3-7BED172BAC87}"/>
              </a:ext>
            </a:extLst>
          </p:cNvPr>
          <p:cNvSpPr txBox="1"/>
          <p:nvPr/>
        </p:nvSpPr>
        <p:spPr>
          <a:xfrm>
            <a:off x="440740" y="3384610"/>
            <a:ext cx="5546305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던전에 입장한 직후는 시간을 측정하지 않는다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몬스터와 충돌하거나 공격을 통해 방 내부 환경에 변화를 줄 경우 시간이 측정된다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200E8-C250-4B33-9C01-4B9ECB129CFC}"/>
              </a:ext>
            </a:extLst>
          </p:cNvPr>
          <p:cNvSpPr txBox="1"/>
          <p:nvPr/>
        </p:nvSpPr>
        <p:spPr>
          <a:xfrm>
            <a:off x="6204731" y="5494486"/>
            <a:ext cx="5546305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플레이어 스킬은 마나 대신 체력을 소비해야 사용할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다만 회피 기술의 경우 체력을 감소시키지 않는다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다른 스킬들과 달리 회피기술은 사용에 제한이 없어 유저의 조작감을 살려줄 수 있을 것이다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7246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사진, 작은, 개, 텔레비전이(가) 표시된 사진&#10;&#10;자동 생성된 설명">
            <a:extLst>
              <a:ext uri="{FF2B5EF4-FFF2-40B4-BE49-F238E27FC236}">
                <a16:creationId xmlns:a16="http://schemas.microsoft.com/office/drawing/2014/main" id="{CD8495F0-FCBD-400E-8789-CBA27D4B5F6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16105" r="2968" b="15812"/>
          <a:stretch/>
        </p:blipFill>
        <p:spPr>
          <a:xfrm>
            <a:off x="1041972" y="1065051"/>
            <a:ext cx="4343844" cy="1771146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5AAA8-DF15-4228-9AB8-2FCB2029C1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2309431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현재 보스 몬스터의 스킬을 구상하는 과정에서 </a:t>
            </a:r>
            <a:r>
              <a:rPr lang="en-US" altLang="ko-KR" sz="1400" dirty="0"/>
              <a:t>‘</a:t>
            </a:r>
            <a:r>
              <a:rPr lang="ko-KR" altLang="en-US" sz="1400" dirty="0"/>
              <a:t>던 그리드</a:t>
            </a:r>
            <a:r>
              <a:rPr lang="en-US" altLang="ko-KR" sz="1400" dirty="0"/>
              <a:t>’</a:t>
            </a:r>
            <a:r>
              <a:rPr lang="ko-KR" altLang="en-US" sz="1400" dirty="0"/>
              <a:t>의 </a:t>
            </a:r>
            <a:r>
              <a:rPr lang="en-US" altLang="ko-KR" sz="1400" dirty="0"/>
              <a:t>1</a:t>
            </a:r>
            <a:r>
              <a:rPr lang="ko-KR" altLang="en-US" sz="1400" dirty="0"/>
              <a:t>단계 보스 몬스터의 기술을 구현 해보기로 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스킬의 구현 방법을 이해하고 다른 스킬을 구현할 때 활용하기 위해서 모작을 진행</a:t>
            </a:r>
          </a:p>
        </p:txBody>
      </p:sp>
      <p:pic>
        <p:nvPicPr>
          <p:cNvPr id="16" name="내용 개체 틀 15" descr="실내, 장난감, 테이블, 작은이(가) 표시된 사진&#10;&#10;자동 생성된 설명">
            <a:extLst>
              <a:ext uri="{FF2B5EF4-FFF2-40B4-BE49-F238E27FC236}">
                <a16:creationId xmlns:a16="http://schemas.microsoft.com/office/drawing/2014/main" id="{A43C58CC-A0DF-48E1-B4C6-2E3C1DAEEFD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2" y="2989061"/>
            <a:ext cx="4343844" cy="3264770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1DEBCC4-0787-432D-BF8F-46F4A9B9B6A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214306"/>
            <a:ext cx="5764212" cy="317258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머리 뒤에 칼 </a:t>
            </a:r>
            <a:r>
              <a:rPr lang="en-US" altLang="ko-KR" sz="1400" dirty="0"/>
              <a:t>6</a:t>
            </a:r>
            <a:r>
              <a:rPr lang="ko-KR" altLang="en-US" sz="1400" dirty="0"/>
              <a:t>개를 생성하고 왼쪽 부터 차례로 조금의 시간차를 두고 플레이어를 향해 날린다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입에서 </a:t>
            </a:r>
            <a:r>
              <a:rPr lang="en-US" altLang="ko-KR" sz="1400" dirty="0"/>
              <a:t>4</a:t>
            </a:r>
            <a:r>
              <a:rPr lang="ko-KR" altLang="en-US" sz="1400" dirty="0"/>
              <a:t>방향으로 탄을 날린다</a:t>
            </a:r>
            <a:r>
              <a:rPr lang="en-US" altLang="ko-KR" sz="1400" dirty="0"/>
              <a:t>. </a:t>
            </a:r>
            <a:r>
              <a:rPr lang="ko-KR" altLang="en-US" sz="1400" dirty="0"/>
              <a:t>해당 발사지점이 좌</a:t>
            </a:r>
            <a:r>
              <a:rPr lang="en-US" altLang="ko-KR" sz="1400" dirty="0"/>
              <a:t>, </a:t>
            </a:r>
            <a:r>
              <a:rPr lang="ko-KR" altLang="en-US" sz="1400" dirty="0"/>
              <a:t>우로 회전하면서 공격한다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3</a:t>
            </a:r>
            <a:r>
              <a:rPr lang="ko-KR" altLang="en-US" sz="1400" dirty="0"/>
              <a:t>번 스킬 </a:t>
            </a:r>
            <a:r>
              <a:rPr lang="en-US" altLang="ko-KR" sz="1400" dirty="0"/>
              <a:t>: </a:t>
            </a:r>
            <a:r>
              <a:rPr lang="ko-KR" altLang="en-US" sz="1400" dirty="0"/>
              <a:t>해골 손이 플레이어의 </a:t>
            </a:r>
            <a:r>
              <a:rPr lang="en-US" altLang="ko-KR" sz="1400" dirty="0"/>
              <a:t>Y</a:t>
            </a:r>
            <a:r>
              <a:rPr lang="ko-KR" altLang="en-US" sz="1400" dirty="0"/>
              <a:t>축 위치로 이동하고 손에 기를 모아 일정시간 이후 손이 있던 </a:t>
            </a:r>
            <a:r>
              <a:rPr lang="en-US" altLang="ko-KR" sz="1400" dirty="0"/>
              <a:t>y</a:t>
            </a:r>
            <a:r>
              <a:rPr lang="ko-KR" altLang="en-US" sz="1400" dirty="0"/>
              <a:t>축의 모든 </a:t>
            </a:r>
            <a:r>
              <a:rPr lang="en-US" altLang="ko-KR" sz="1400" dirty="0"/>
              <a:t>x</a:t>
            </a:r>
            <a:r>
              <a:rPr lang="ko-KR" altLang="en-US" sz="1400" dirty="0"/>
              <a:t>축 범위를 대상으로 하는 빔을 발사한다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404DFE2-38BC-4355-A6BE-CC2789DF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A445FC0-8B64-4D2A-AB1A-3E9A1CA2B4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몬스터 스킬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ECBCE00-DD18-4041-9563-29EC86F2773F}"/>
              </a:ext>
            </a:extLst>
          </p:cNvPr>
          <p:cNvSpPr/>
          <p:nvPr/>
        </p:nvSpPr>
        <p:spPr>
          <a:xfrm>
            <a:off x="1041972" y="2989061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750324-30BE-41BC-BDD5-D3466FDAE650}"/>
              </a:ext>
            </a:extLst>
          </p:cNvPr>
          <p:cNvSpPr/>
          <p:nvPr/>
        </p:nvSpPr>
        <p:spPr>
          <a:xfrm>
            <a:off x="3730752" y="2985821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767C06E-5E19-4B96-97EF-A85799F3912E}"/>
              </a:ext>
            </a:extLst>
          </p:cNvPr>
          <p:cNvSpPr/>
          <p:nvPr/>
        </p:nvSpPr>
        <p:spPr>
          <a:xfrm>
            <a:off x="1041972" y="4622483"/>
            <a:ext cx="384048" cy="392811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27046B-BBA6-4B4A-A369-53F44E676F0E}"/>
              </a:ext>
            </a:extLst>
          </p:cNvPr>
          <p:cNvSpPr/>
          <p:nvPr/>
        </p:nvSpPr>
        <p:spPr>
          <a:xfrm>
            <a:off x="1030002" y="2985821"/>
            <a:ext cx="2700750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0CF182-03CA-445C-AE3F-7918E938A80B}"/>
              </a:ext>
            </a:extLst>
          </p:cNvPr>
          <p:cNvSpPr/>
          <p:nvPr/>
        </p:nvSpPr>
        <p:spPr>
          <a:xfrm>
            <a:off x="3730752" y="2985821"/>
            <a:ext cx="1655064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51EB4D-877C-4E0D-AD67-058030B1370B}"/>
              </a:ext>
            </a:extLst>
          </p:cNvPr>
          <p:cNvSpPr/>
          <p:nvPr/>
        </p:nvSpPr>
        <p:spPr>
          <a:xfrm>
            <a:off x="1030002" y="4617169"/>
            <a:ext cx="4343844" cy="1636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99A6B7C9-739E-46CC-BA3E-C456AAFC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45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컴퓨터이(가) 표시된 사진&#10;&#10;자동 생성된 설명">
            <a:extLst>
              <a:ext uri="{FF2B5EF4-FFF2-40B4-BE49-F238E27FC236}">
                <a16:creationId xmlns:a16="http://schemas.microsoft.com/office/drawing/2014/main" id="{64EB084E-BF04-4885-ACF8-F439D4D1389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4" y="1134809"/>
            <a:ext cx="2656766" cy="23812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64069-A0E3-4EED-BEC3-7A11F417CE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몬스터의 머리위에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칼을 생성한 후 대기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일정 시간 후 유저의 위치 값을 받아와 해당 방향으로 칼을 하나씩 순차적으로 날린다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이때 연출 부분으로 칼 날을 유저 방향으로 회전 시킨다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삼각함수를 사용해 칼을 회전시킬 각도를 도출해내 칼을 회전시킨 후 칼을 날린다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7DBB3BE-36C0-4D25-9F45-9B363AE528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429000"/>
            <a:ext cx="5764212" cy="2957894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캐릭터 시스템에서 작성한 </a:t>
            </a:r>
            <a:r>
              <a:rPr lang="en-US" altLang="ko-KR" sz="1400" dirty="0"/>
              <a:t>‘</a:t>
            </a:r>
            <a:r>
              <a:rPr lang="ko-KR" altLang="en-US" sz="1400" dirty="0"/>
              <a:t>타겟 검색 함수</a:t>
            </a:r>
            <a:r>
              <a:rPr lang="en-US" altLang="ko-KR" sz="1400" dirty="0"/>
              <a:t>’</a:t>
            </a:r>
            <a:r>
              <a:rPr lang="ko-KR" altLang="en-US" sz="1400" dirty="0"/>
              <a:t>를 사용해 타겟을 확인했을 때만 스킬을 사용하도록 설정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스킬을 사용하기 전 준비 단계에서 칼을 생성할 위치 </a:t>
            </a:r>
            <a:r>
              <a:rPr lang="en-US" altLang="ko-KR" sz="1400" dirty="0"/>
              <a:t>4</a:t>
            </a:r>
            <a:r>
              <a:rPr lang="ko-KR" altLang="en-US" sz="1400" dirty="0"/>
              <a:t>개를 받아 해당 위치에 생성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생성한 칼들은 배열로 관리하며 왼쪽부터 차례로 저장해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배열의 </a:t>
            </a:r>
            <a:r>
              <a:rPr lang="en-US" altLang="ko-KR" sz="1400" dirty="0"/>
              <a:t>0</a:t>
            </a:r>
            <a:r>
              <a:rPr lang="ko-KR" altLang="en-US" sz="1400" dirty="0"/>
              <a:t>번 인덱스</a:t>
            </a:r>
            <a:r>
              <a:rPr lang="en-US" altLang="ko-KR" sz="1400" dirty="0"/>
              <a:t>(</a:t>
            </a:r>
            <a:r>
              <a:rPr lang="ko-KR" altLang="en-US" sz="1400" dirty="0"/>
              <a:t>제일 왼쪽 칼</a:t>
            </a:r>
            <a:r>
              <a:rPr lang="en-US" altLang="ko-KR" sz="1400" dirty="0"/>
              <a:t>)</a:t>
            </a:r>
            <a:r>
              <a:rPr lang="ko-KR" altLang="en-US" sz="1400" dirty="0"/>
              <a:t>부터 차례로 유저의 위치를 향해 칼을 날림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칼을 날리기 전 칼날이 유저를 향하도록 </a:t>
            </a:r>
            <a:r>
              <a:rPr lang="en-US" altLang="ko-KR" sz="1400" dirty="0"/>
              <a:t>z</a:t>
            </a:r>
            <a:r>
              <a:rPr lang="ko-KR" altLang="en-US" sz="1400" dirty="0"/>
              <a:t>축을 회전시킨다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53799B4-D59E-4C80-9E52-61DB3D50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42A9F8-30E6-4792-A320-89D0CBAB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CCC26CB-03A7-416F-87BD-D27A49FB7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스킬 </a:t>
            </a:r>
            <a:r>
              <a:rPr lang="en-US" altLang="ko-KR" dirty="0"/>
              <a:t>1. </a:t>
            </a:r>
            <a:r>
              <a:rPr lang="ko-KR" altLang="en-US" dirty="0"/>
              <a:t>칼 던지기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50E622-02DA-44FF-B76F-BFD42861A972}"/>
              </a:ext>
            </a:extLst>
          </p:cNvPr>
          <p:cNvSpPr txBox="1"/>
          <p:nvPr/>
        </p:nvSpPr>
        <p:spPr>
          <a:xfrm>
            <a:off x="3322626" y="1601646"/>
            <a:ext cx="2656766" cy="14475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보스가 플레이어를 발견하자 생성한 칼 </a:t>
            </a:r>
            <a:r>
              <a:rPr lang="en-US" altLang="ko-KR" sz="1000" dirty="0"/>
              <a:t>4</a:t>
            </a:r>
            <a:r>
              <a:rPr lang="ko-KR" altLang="en-US" sz="1000" dirty="0"/>
              <a:t>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이후 차례로 하나씩 플레이어를 향해 날림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공략 방법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곡선 운동을 하지 않기 때문에 칼이 날아오는 방향에서 </a:t>
            </a:r>
            <a:r>
              <a:rPr lang="en-US" altLang="ko-KR" sz="1000" dirty="0"/>
              <a:t>90</a:t>
            </a:r>
            <a:r>
              <a:rPr lang="ko-KR" altLang="en-US" sz="1000" dirty="0"/>
              <a:t>도로 이동시 회피 가능</a:t>
            </a:r>
            <a:endParaRPr lang="en-US" altLang="ko-KR" sz="1000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5CEF21E3-1858-4CF2-A4A5-6B3E916B667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/>
          <a:srcRect l="7812" t="20410" r="57422" b="13581"/>
          <a:stretch/>
        </p:blipFill>
        <p:spPr>
          <a:xfrm>
            <a:off x="1443401" y="3808779"/>
            <a:ext cx="2142809" cy="22342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2DC0F6-F70E-4FD7-8E59-6E2DA15C7CF4}"/>
              </a:ext>
            </a:extLst>
          </p:cNvPr>
          <p:cNvSpPr txBox="1"/>
          <p:nvPr/>
        </p:nvSpPr>
        <p:spPr>
          <a:xfrm>
            <a:off x="3676575" y="3808779"/>
            <a:ext cx="2302816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유저 발견 후 스킬 사용 시 칼을 생성하는 함수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5AE45-9741-465A-A497-B9171CE68C85}"/>
              </a:ext>
            </a:extLst>
          </p:cNvPr>
          <p:cNvSpPr txBox="1"/>
          <p:nvPr/>
        </p:nvSpPr>
        <p:spPr>
          <a:xfrm>
            <a:off x="3676575" y="4473355"/>
            <a:ext cx="2302816" cy="1216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생성한 칼을 차례로 던지는 함수</a:t>
            </a:r>
            <a:endParaRPr lang="en-US" altLang="ko-KR" sz="1000" dirty="0"/>
          </a:p>
          <a:p>
            <a:pPr algn="ctr"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 err="1"/>
              <a:t>코루틴</a:t>
            </a:r>
            <a:r>
              <a:rPr lang="en-US" altLang="ko-KR" sz="1000" dirty="0"/>
              <a:t>’</a:t>
            </a:r>
            <a:r>
              <a:rPr lang="ko-KR" altLang="en-US" sz="1000" dirty="0"/>
              <a:t>을 활용해 칼을 연속해서 던지는 사이 대기 시간을 넣는다</a:t>
            </a:r>
            <a:r>
              <a:rPr lang="en-US" altLang="ko-KR" sz="10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/>
              <a:t>그래야 플레이어가 회피하기 위한 액션을 취할 수 있기 때문</a:t>
            </a:r>
            <a:endParaRPr lang="en-US" altLang="ko-KR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861DA6-0E12-4EBE-A499-9545F1DFDD1E}"/>
              </a:ext>
            </a:extLst>
          </p:cNvPr>
          <p:cNvSpPr/>
          <p:nvPr/>
        </p:nvSpPr>
        <p:spPr>
          <a:xfrm>
            <a:off x="1443401" y="3808779"/>
            <a:ext cx="2142809" cy="66151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721A87-271C-44D1-ACA0-C9329595F8B4}"/>
              </a:ext>
            </a:extLst>
          </p:cNvPr>
          <p:cNvSpPr/>
          <p:nvPr/>
        </p:nvSpPr>
        <p:spPr>
          <a:xfrm>
            <a:off x="1443401" y="4462343"/>
            <a:ext cx="2142809" cy="15727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4C0F41-A265-4511-9A59-E9821645F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69" t="36801" r="53454" b="30253"/>
          <a:stretch/>
        </p:blipFill>
        <p:spPr>
          <a:xfrm>
            <a:off x="429209" y="3837194"/>
            <a:ext cx="923827" cy="22058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82D244-587D-430F-AE2F-25B61ACCA538}"/>
              </a:ext>
            </a:extLst>
          </p:cNvPr>
          <p:cNvSpPr/>
          <p:nvPr/>
        </p:nvSpPr>
        <p:spPr>
          <a:xfrm>
            <a:off x="526535" y="5605462"/>
            <a:ext cx="645040" cy="251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BE685-5919-45B3-B2E6-5B43F6136756}"/>
              </a:ext>
            </a:extLst>
          </p:cNvPr>
          <p:cNvSpPr txBox="1"/>
          <p:nvPr/>
        </p:nvSpPr>
        <p:spPr>
          <a:xfrm>
            <a:off x="3676575" y="5723269"/>
            <a:ext cx="2302816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두 함수 모두 </a:t>
            </a:r>
            <a:r>
              <a:rPr lang="en-US" altLang="ko-KR" sz="1000" dirty="0"/>
              <a:t>‘</a:t>
            </a:r>
            <a:r>
              <a:rPr lang="en-US" altLang="ko-KR" sz="1000" dirty="0" err="1"/>
              <a:t>UseSkill</a:t>
            </a:r>
            <a:r>
              <a:rPr lang="en-US" altLang="ko-KR" sz="1000" dirty="0"/>
              <a:t>’</a:t>
            </a:r>
            <a:r>
              <a:rPr lang="ko-KR" altLang="en-US" sz="1000" dirty="0"/>
              <a:t>함수에서 순차적으로 호출됨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0131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11">
            <a:extLst>
              <a:ext uri="{FF2B5EF4-FFF2-40B4-BE49-F238E27FC236}">
                <a16:creationId xmlns:a16="http://schemas.microsoft.com/office/drawing/2014/main" id="{7AF689CF-7C6F-4091-8D62-6835376121D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l="7188" t="27380" r="58203" b="46314"/>
          <a:stretch/>
        </p:blipFill>
        <p:spPr>
          <a:xfrm>
            <a:off x="1435832" y="3891412"/>
            <a:ext cx="4322387" cy="180422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026B08-B674-4EDA-9BF1-71EB6F76EA8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보스 몬스터 주위에 총알 발사 위치를 지정할 </a:t>
            </a:r>
            <a:r>
              <a:rPr lang="en-US" altLang="ko-KR" sz="1200" dirty="0" err="1"/>
              <a:t>GameObject</a:t>
            </a:r>
            <a:r>
              <a:rPr lang="ko-KR" altLang="en-US" sz="1200" dirty="0"/>
              <a:t>를 </a:t>
            </a:r>
            <a:r>
              <a:rPr lang="en-US" altLang="ko-KR" sz="1200" dirty="0"/>
              <a:t>4</a:t>
            </a:r>
            <a:r>
              <a:rPr lang="ko-KR" altLang="en-US" sz="1200" dirty="0"/>
              <a:t>개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발사 위치에서 총을 발사한 이후 몬스터 주위를 반시계방향으로 회전 시킨다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과정을 일정 시간동안 반복하고 종료한다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공략 방법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 또한 반시계 방향으로 몬스터 주위를 돌면서 공격을 회피한다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AC57F43-63EC-409D-A760-8474ADC1436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총알을 발사하는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위치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GameObject</a:t>
            </a:r>
            <a:r>
              <a:rPr lang="en-US" altLang="ko-KR" sz="1400" dirty="0"/>
              <a:t>)</a:t>
            </a:r>
            <a:r>
              <a:rPr lang="ko-KR" altLang="en-US" sz="1400" dirty="0"/>
              <a:t>를 하나로 관리하는 </a:t>
            </a:r>
            <a:r>
              <a:rPr lang="en-US" altLang="ko-KR" sz="1400" dirty="0" err="1"/>
              <a:t>IdlingObject</a:t>
            </a:r>
            <a:r>
              <a:rPr lang="ko-KR" altLang="en-US" sz="1400" dirty="0"/>
              <a:t>를 만들어 자식으로 관리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IdlingObject</a:t>
            </a:r>
            <a:r>
              <a:rPr lang="ko-KR" altLang="en-US" sz="1400" dirty="0"/>
              <a:t>의 </a:t>
            </a:r>
            <a:r>
              <a:rPr lang="en-US" altLang="ko-KR" sz="1400" dirty="0"/>
              <a:t>z</a:t>
            </a:r>
            <a:r>
              <a:rPr lang="ko-KR" altLang="en-US" sz="1400" dirty="0"/>
              <a:t>축을 </a:t>
            </a:r>
            <a:r>
              <a:rPr lang="en-US" altLang="ko-KR" sz="1400" dirty="0"/>
              <a:t>Idling </a:t>
            </a:r>
            <a:r>
              <a:rPr lang="ko-KR" altLang="en-US" sz="1400" dirty="0"/>
              <a:t>값</a:t>
            </a:r>
            <a:r>
              <a:rPr lang="en-US" altLang="ko-KR" sz="1400" dirty="0"/>
              <a:t>(float</a:t>
            </a:r>
            <a:r>
              <a:rPr lang="ko-KR" altLang="en-US" sz="1400" dirty="0"/>
              <a:t>형</a:t>
            </a:r>
            <a:r>
              <a:rPr lang="en-US" altLang="ko-KR" sz="1400" dirty="0"/>
              <a:t> </a:t>
            </a:r>
            <a:r>
              <a:rPr lang="ko-KR" altLang="en-US" sz="1400" dirty="0"/>
              <a:t>각도</a:t>
            </a:r>
            <a:r>
              <a:rPr lang="en-US" altLang="ko-KR" sz="1400" dirty="0"/>
              <a:t>)</a:t>
            </a:r>
            <a:r>
              <a:rPr lang="ko-KR" altLang="en-US" sz="1400" dirty="0"/>
              <a:t>만큼 </a:t>
            </a:r>
            <a:r>
              <a:rPr lang="ko-KR" altLang="en-US" sz="1400" dirty="0" err="1"/>
              <a:t>회선시킨다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IdlingObject</a:t>
            </a:r>
            <a:r>
              <a:rPr lang="ko-KR" altLang="en-US" sz="1400" dirty="0"/>
              <a:t>의 자식으로 있는 </a:t>
            </a:r>
            <a:r>
              <a:rPr lang="en-US" altLang="ko-KR" sz="1400" dirty="0" err="1"/>
              <a:t>GameObject</a:t>
            </a:r>
            <a:r>
              <a:rPr lang="en-US" altLang="ko-KR" sz="1400" dirty="0"/>
              <a:t> </a:t>
            </a:r>
            <a:r>
              <a:rPr lang="ko-KR" altLang="en-US" sz="1400" dirty="0"/>
              <a:t>들이 함께 회전하기 때문에 이후 총을</a:t>
            </a:r>
            <a:r>
              <a:rPr lang="en-US" altLang="ko-KR" sz="1400" dirty="0"/>
              <a:t> </a:t>
            </a:r>
            <a:r>
              <a:rPr lang="ko-KR" altLang="en-US" sz="1400" dirty="0"/>
              <a:t>다시 발사해도 동일한 방향으로 총알이 날아가지 않게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5402F2A-305B-4786-AAFA-A8012CB0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스킬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043FE-046E-4519-9595-E7E6C24B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315A9EA-D6E8-40F1-8DE6-BE975F686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보스 스킬 </a:t>
            </a:r>
            <a:r>
              <a:rPr lang="en-US" altLang="ko-KR" dirty="0"/>
              <a:t>2. </a:t>
            </a:r>
            <a:r>
              <a:rPr lang="ko-KR" altLang="en-US" dirty="0"/>
              <a:t>총알 난사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02A110F-FC5A-45F5-B9FA-3B57E441130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l="42812" t="10229" r="10469" b="36286"/>
          <a:stretch/>
        </p:blipFill>
        <p:spPr>
          <a:xfrm>
            <a:off x="1189037" y="1008762"/>
            <a:ext cx="4049714" cy="253542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B5FE77-619F-4E63-A597-2B22DBB20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18" t="37083" r="40774" b="34055"/>
          <a:stretch/>
        </p:blipFill>
        <p:spPr>
          <a:xfrm>
            <a:off x="378922" y="3829627"/>
            <a:ext cx="949792" cy="19277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B50702-B917-42DA-B7DF-760DC4304DB3}"/>
              </a:ext>
            </a:extLst>
          </p:cNvPr>
          <p:cNvSpPr/>
          <p:nvPr/>
        </p:nvSpPr>
        <p:spPr>
          <a:xfrm>
            <a:off x="492125" y="5600700"/>
            <a:ext cx="603250" cy="110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BF4DC-7758-432F-88D4-72DF8CE5C96A}"/>
              </a:ext>
            </a:extLst>
          </p:cNvPr>
          <p:cNvSpPr txBox="1"/>
          <p:nvPr/>
        </p:nvSpPr>
        <p:spPr>
          <a:xfrm>
            <a:off x="1095375" y="5849238"/>
            <a:ext cx="4429991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en-US" altLang="ko-KR" sz="1000" dirty="0" err="1"/>
              <a:t>UseSkill</a:t>
            </a:r>
            <a:r>
              <a:rPr lang="en-US" altLang="ko-KR" sz="1000" dirty="0"/>
              <a:t>’</a:t>
            </a:r>
            <a:r>
              <a:rPr lang="ko-KR" altLang="en-US" sz="1000" dirty="0"/>
              <a:t>함수에서 관련 함수들이 호출됨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2131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41EBA06-566E-4FE8-9A5E-259C2DEA8C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4836A1-43EA-45B2-AD5F-AB983AADA6F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90A51E-42E4-4CCE-A804-E1967C65659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6C60497-A922-4B81-954E-65A5A9EEA8E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97570CA-0E8D-4E01-A586-D1190E7A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601E57-2A0C-4CEB-8038-5E3AAE23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FF9F9F-A316-40B6-A372-B74AB4E73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전투 개요</a:t>
            </a:r>
          </a:p>
        </p:txBody>
      </p:sp>
    </p:spTree>
    <p:extLst>
      <p:ext uri="{BB962C8B-B14F-4D97-AF65-F5344CB8AC3E}">
        <p14:creationId xmlns:p14="http://schemas.microsoft.com/office/powerpoint/2010/main" val="4220227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C6488-A944-470F-AB1C-933D3191AC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548201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 (</a:t>
            </a:r>
            <a:r>
              <a:rPr lang="ko-KR" altLang="en-US" sz="1400" b="1" dirty="0"/>
              <a:t>유저 창작을 컨텐츠로 만든 게임들</a:t>
            </a:r>
            <a:r>
              <a:rPr lang="en-US" altLang="ko-KR" sz="1400" b="1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기획자가 의도한 환경에서 게임을 즐기는 것 외에 유저의 창작 욕구를 충족할 수 있도록 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대부분 초기에 개발 편의를 위해 만든 기능들이 이후 게임의 컨텐츠로 활용되어 큰 호응을 얻음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해당 요소는 메이저 </a:t>
            </a:r>
            <a:r>
              <a:rPr lang="ko-KR" altLang="en-US" sz="1200" dirty="0" err="1"/>
              <a:t>게임들에서</a:t>
            </a:r>
            <a:r>
              <a:rPr lang="ko-KR" altLang="en-US" sz="1200" dirty="0"/>
              <a:t> 크게 </a:t>
            </a:r>
            <a:r>
              <a:rPr lang="ko-KR" altLang="en-US" sz="1200" dirty="0" err="1"/>
              <a:t>보여짐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공통적인 특징은 개발에서 쓰여지는 툴과 달리 일부 기능을 제한해 놓는다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대표적인 예로 이미지를 수정할 수 없게 만든다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현재 메이저 게임으로 취급되는 게임들은 대부분 새로운 캐릭터 이미지</a:t>
            </a:r>
            <a:r>
              <a:rPr lang="en-US" altLang="ko-KR" sz="1200" dirty="0"/>
              <a:t>, </a:t>
            </a:r>
            <a:r>
              <a:rPr lang="ko-KR" altLang="en-US" sz="1200" dirty="0"/>
              <a:t>일명 스킨 이라는 것을 유저에게 판매하며 자본을 충당한다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이미지를 마음데로 커스텀 할 수 있게 되면 그만큼 스킨의 판매량을 줄어 들 것이다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일부 게임에서는 커스텀 기능을 이용할 수 있는 이용권을 판매해 아바타</a:t>
            </a:r>
            <a:r>
              <a:rPr lang="en-US" altLang="ko-KR" sz="1200" dirty="0"/>
              <a:t>, </a:t>
            </a:r>
            <a:r>
              <a:rPr lang="ko-KR" altLang="en-US" sz="1200" dirty="0"/>
              <a:t>스킨판매량의 감소를 해소하는 방향으로 진행됨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7CF74A5-208F-466D-890A-0B3631A4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D83D4-A0FA-4191-A923-03A35FF9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5FD8FEF-95C2-49DE-BBDD-790B151CE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에디터 툴 </a:t>
            </a:r>
            <a:r>
              <a:rPr lang="en-US" altLang="ko-KR" dirty="0"/>
              <a:t>( </a:t>
            </a:r>
            <a:r>
              <a:rPr lang="ko-KR" altLang="en-US" dirty="0"/>
              <a:t>컨텐츠 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Picture 2" descr="슈퍼 마리오 메이커 2', 올해 6월 출시 예정 - 경향게임스">
            <a:extLst>
              <a:ext uri="{FF2B5EF4-FFF2-40B4-BE49-F238E27FC236}">
                <a16:creationId xmlns:a16="http://schemas.microsoft.com/office/drawing/2014/main" id="{4034969A-E37B-4D22-AD2C-899DA01FFD6B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94" y="1128712"/>
            <a:ext cx="48768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제작자에게 전례 없이 막강한 힘을 부여하는 워크샵 업데이트 소개 ...">
            <a:extLst>
              <a:ext uri="{FF2B5EF4-FFF2-40B4-BE49-F238E27FC236}">
                <a16:creationId xmlns:a16="http://schemas.microsoft.com/office/drawing/2014/main" id="{7E91B36E-7A86-4A7A-80FF-798060A7EBEC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t="22507" r="41876" b="14150"/>
          <a:stretch/>
        </p:blipFill>
        <p:spPr bwMode="auto">
          <a:xfrm>
            <a:off x="775492" y="3954864"/>
            <a:ext cx="4876801" cy="21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001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내용 개체 틀 36" descr="화면, 창문, 건물, 사람들이(가) 표시된 사진&#10;&#10;자동 생성된 설명">
            <a:extLst>
              <a:ext uri="{FF2B5EF4-FFF2-40B4-BE49-F238E27FC236}">
                <a16:creationId xmlns:a16="http://schemas.microsoft.com/office/drawing/2014/main" id="{EB3B0AC3-3EF8-4496-8D04-59D1B1B5BE0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4" y="1138140"/>
            <a:ext cx="4831839" cy="27432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6F8FB-F4D2-496A-9C59-724E4503C4F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3BF80DA-B0E7-4D07-97EF-18472989D5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904875"/>
            <a:ext cx="5764212" cy="548201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타일 맵 기능을 활용해 게임에 사용할 던전 데이터를 제작할 수 있는 툴을 제작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툴에서 해당 던전의 테마와 </a:t>
            </a:r>
            <a:r>
              <a:rPr lang="ko-KR" altLang="en-US" sz="1200" dirty="0" err="1"/>
              <a:t>테마와</a:t>
            </a:r>
            <a:r>
              <a:rPr lang="ko-KR" altLang="en-US" sz="1200" dirty="0"/>
              <a:t> 연관된 </a:t>
            </a:r>
            <a:r>
              <a:rPr lang="ko-KR" altLang="en-US" sz="1200" dirty="0" err="1"/>
              <a:t>몬스터들</a:t>
            </a:r>
            <a:r>
              <a:rPr lang="ko-KR" altLang="en-US" sz="1200" dirty="0"/>
              <a:t> 중 등장시킬 몬스터를 선정할 수 있고 해당 </a:t>
            </a:r>
            <a:r>
              <a:rPr lang="ko-KR" altLang="en-US" sz="1200" dirty="0" err="1"/>
              <a:t>몬스터들의</a:t>
            </a:r>
            <a:r>
              <a:rPr lang="ko-KR" altLang="en-US" sz="1200" dirty="0"/>
              <a:t> 등장 위치를 지정 가능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구조물의 랜덤생성을 위해 고정 생성 위치와 랜덤 생성 위치를 지정해 랜덤 생성 위치에 등장시킬 구조물의 범주를 지정 </a:t>
            </a:r>
            <a:r>
              <a:rPr lang="ko-KR" altLang="en-US" sz="1200" dirty="0" err="1"/>
              <a:t>해줌</a:t>
            </a:r>
            <a:r>
              <a:rPr lang="ko-KR" altLang="en-US" sz="1200" dirty="0"/>
              <a:t> </a:t>
            </a:r>
            <a:r>
              <a:rPr lang="en-US" altLang="ko-KR" sz="1200" dirty="0"/>
              <a:t>( Item Box</a:t>
            </a:r>
            <a:r>
              <a:rPr lang="ko-KR" altLang="en-US" sz="1200" dirty="0"/>
              <a:t>의 기능과 유사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위 기능을 게임의 컨텐츠로 만들어 유저가 창작한 던전을 유저들이 플레이 해보고 평가하는 시스템을 추가한다</a:t>
            </a:r>
            <a:r>
              <a:rPr lang="en-US" altLang="ko-KR" sz="1200" dirty="0"/>
              <a:t>. (‘</a:t>
            </a:r>
            <a:r>
              <a:rPr lang="ko-KR" altLang="en-US" sz="1200" dirty="0"/>
              <a:t>슈퍼 </a:t>
            </a:r>
            <a:r>
              <a:rPr lang="ko-KR" altLang="en-US" sz="1200" dirty="0" err="1"/>
              <a:t>마리오</a:t>
            </a:r>
            <a:r>
              <a:rPr lang="ko-KR" altLang="en-US" sz="1200" dirty="0"/>
              <a:t> 메이커</a:t>
            </a:r>
            <a:r>
              <a:rPr lang="en-US" altLang="ko-KR" sz="1200" dirty="0"/>
              <a:t>’</a:t>
            </a:r>
            <a:r>
              <a:rPr lang="ko-KR" altLang="en-US" sz="1200" dirty="0"/>
              <a:t>와 유사한 컨텐츠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BDB7431-6BAE-41B9-B708-523C3349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65191B-06C6-4359-AD21-D1A3C1EE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7E023E7-E582-44F2-BDB6-6641759A53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에디터 툴 </a:t>
            </a:r>
            <a:r>
              <a:rPr lang="en-US" altLang="ko-KR" dirty="0"/>
              <a:t>( </a:t>
            </a:r>
            <a:r>
              <a:rPr lang="ko-KR" altLang="en-US" dirty="0"/>
              <a:t>컨텐츠 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FC29E91-6518-4894-9965-F5C0A55F5E52}"/>
              </a:ext>
            </a:extLst>
          </p:cNvPr>
          <p:cNvGrpSpPr/>
          <p:nvPr/>
        </p:nvGrpSpPr>
        <p:grpSpPr>
          <a:xfrm>
            <a:off x="12674452" y="1511046"/>
            <a:ext cx="4949528" cy="2776872"/>
            <a:chOff x="6910462" y="1062990"/>
            <a:chExt cx="4949528" cy="277687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8152611-6E28-410E-9B77-A01A77937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0" t="44827" r="87734" b="36811"/>
            <a:stretch/>
          </p:blipFill>
          <p:spPr>
            <a:xfrm>
              <a:off x="6910462" y="1062990"/>
              <a:ext cx="1145700" cy="114221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9608C7B-3654-41C9-B591-40E679E33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90" t="44827" r="76104" b="36811"/>
            <a:stretch/>
          </p:blipFill>
          <p:spPr>
            <a:xfrm>
              <a:off x="8176968" y="1062990"/>
              <a:ext cx="1145700" cy="114221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2EFD136-E973-423C-AFFA-4858B912C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394" t="44827" r="64500" b="36811"/>
            <a:stretch/>
          </p:blipFill>
          <p:spPr>
            <a:xfrm>
              <a:off x="9443474" y="1062990"/>
              <a:ext cx="1145700" cy="11422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6FEADE-5ADF-4FBE-9DB3-9B37673C2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047" t="44827" r="52847" b="36811"/>
            <a:stretch/>
          </p:blipFill>
          <p:spPr>
            <a:xfrm>
              <a:off x="10714290" y="1062990"/>
              <a:ext cx="1145700" cy="114221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C22D95E-F00B-4221-B72D-5A9D1C66C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661" t="44827" r="41233" b="36811"/>
            <a:stretch/>
          </p:blipFill>
          <p:spPr>
            <a:xfrm>
              <a:off x="6910462" y="2451426"/>
              <a:ext cx="1145700" cy="114221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58B181D-0BC2-4262-BF81-3DABB83E74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288" t="44827" r="29606" b="36811"/>
            <a:stretch/>
          </p:blipFill>
          <p:spPr>
            <a:xfrm>
              <a:off x="8176968" y="2451426"/>
              <a:ext cx="1145700" cy="114221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FCE9D-63AD-4311-AB17-147D2E3C0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862" t="44827" r="18032" b="36811"/>
            <a:stretch/>
          </p:blipFill>
          <p:spPr>
            <a:xfrm>
              <a:off x="9448228" y="2451426"/>
              <a:ext cx="1145700" cy="114221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43F931-E1CA-44FB-AC8A-170CD27981D4}"/>
                </a:ext>
              </a:extLst>
            </p:cNvPr>
            <p:cNvSpPr txBox="1"/>
            <p:nvPr/>
          </p:nvSpPr>
          <p:spPr>
            <a:xfrm>
              <a:off x="7112056" y="2205205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/>
                <a:t>바닥 타일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F0A828-7BB8-4FA3-98E8-0E85DD82A76B}"/>
                </a:ext>
              </a:extLst>
            </p:cNvPr>
            <p:cNvSpPr txBox="1"/>
            <p:nvPr/>
          </p:nvSpPr>
          <p:spPr>
            <a:xfrm>
              <a:off x="8442681" y="2205205"/>
              <a:ext cx="6142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벽 타일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B139A3-6062-4A20-8C3E-824B91E79DA3}"/>
                </a:ext>
              </a:extLst>
            </p:cNvPr>
            <p:cNvSpPr txBox="1"/>
            <p:nvPr/>
          </p:nvSpPr>
          <p:spPr>
            <a:xfrm>
              <a:off x="9644846" y="2205205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/>
                <a:t>포탈 타일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5DE726-3A2F-4FFB-99DF-446F252160B8}"/>
                </a:ext>
              </a:extLst>
            </p:cNvPr>
            <p:cNvSpPr txBox="1"/>
            <p:nvPr/>
          </p:nvSpPr>
          <p:spPr>
            <a:xfrm>
              <a:off x="10911352" y="2205205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/>
                <a:t>랜덤 타일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3E0268-C309-4899-9837-BC0467C0C138}"/>
                </a:ext>
              </a:extLst>
            </p:cNvPr>
            <p:cNvSpPr txBox="1"/>
            <p:nvPr/>
          </p:nvSpPr>
          <p:spPr>
            <a:xfrm>
              <a:off x="7043404" y="3593641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/>
                <a:t>몬스터 타일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734BD2-BB80-4A1F-95D7-C5B89A69E45C}"/>
                </a:ext>
              </a:extLst>
            </p:cNvPr>
            <p:cNvSpPr txBox="1"/>
            <p:nvPr/>
          </p:nvSpPr>
          <p:spPr>
            <a:xfrm>
              <a:off x="8378562" y="3593641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/>
                <a:t>박스 타일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E30F20-4D10-4142-BA36-44D0EBFA50A8}"/>
                </a:ext>
              </a:extLst>
            </p:cNvPr>
            <p:cNvSpPr txBox="1"/>
            <p:nvPr/>
          </p:nvSpPr>
          <p:spPr>
            <a:xfrm>
              <a:off x="9645068" y="3593641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요정 타일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89AE1A5-CDDB-4F0B-909B-CEC99B5F5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73" t="66724" r="87721" b="14914"/>
            <a:stretch/>
          </p:blipFill>
          <p:spPr>
            <a:xfrm>
              <a:off x="10709535" y="2451426"/>
              <a:ext cx="1145700" cy="114221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30E082-C2C8-4BDB-AD2F-871A15F615B5}"/>
                </a:ext>
              </a:extLst>
            </p:cNvPr>
            <p:cNvSpPr txBox="1"/>
            <p:nvPr/>
          </p:nvSpPr>
          <p:spPr>
            <a:xfrm>
              <a:off x="11057056" y="3593641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12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639294D-90DB-43B0-B2A8-A563774F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시스템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4FD581-F446-437A-989A-ECB581FE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C3A6AF5-1C46-4E63-86C1-B32988D9B6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에디터 툴 </a:t>
            </a:r>
            <a:r>
              <a:rPr lang="en-US" altLang="ko-KR" dirty="0"/>
              <a:t>( </a:t>
            </a:r>
            <a:r>
              <a:rPr lang="ko-KR" altLang="en-US" dirty="0"/>
              <a:t>컨텐츠 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F1753-1049-4D58-8CD6-BBA6D46444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472152" y="904875"/>
            <a:ext cx="5764212" cy="2743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A2BD581-90E5-47D0-BFC6-89EAED17FD2D}"/>
              </a:ext>
            </a:extLst>
          </p:cNvPr>
          <p:cNvSpPr txBox="1">
            <a:spLocks/>
          </p:cNvSpPr>
          <p:nvPr/>
        </p:nvSpPr>
        <p:spPr>
          <a:xfrm>
            <a:off x="6096000" y="904874"/>
            <a:ext cx="5764213" cy="548201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/>
              <a:t>&lt;</a:t>
            </a:r>
            <a:r>
              <a:rPr lang="ko-KR" altLang="en-US" sz="1400" b="1"/>
              <a:t>기획 의도</a:t>
            </a:r>
            <a:r>
              <a:rPr lang="en-US" altLang="ko-KR" sz="1400" b="1"/>
              <a:t>&gt;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ko-KR" altLang="en-US" sz="1200"/>
              <a:t>순수 개발자의 작업 능률을 위한 기능에서 아이디어 시작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DB</a:t>
            </a:r>
            <a:r>
              <a:rPr lang="ko-KR" altLang="en-US" sz="1200"/>
              <a:t>에 데이터를 하나씩 찍는 것 보다는 툴을 통해 시각적인 정보와 함께 던전을 구성하기 편하게 만들기 위해 만듬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데이터 해킹 문제에 관해 생각하던 중 해당 게임은 해킹을 통해 얻을 수 있는 금전적 이윤이 없다고 판단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또한 해당 장르에서 유저가 해킹을 하는 의도는 대부분 즐거움을 위해 진행된다고 판단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개발에 사용되는 툴을 컨텐츠로 즐길 수 있도록 하면 기존 로그라이크 장르보다 자유도가 높아지는 효과를 얻을 수 있다 판단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해당 기능이 다른 게임들과 차별화 되는 요소로 활용 될 수 있다 판단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AA84AC-7BAA-4F1E-8374-FCA66B262E4D}"/>
              </a:ext>
            </a:extLst>
          </p:cNvPr>
          <p:cNvSpPr txBox="1"/>
          <p:nvPr/>
        </p:nvSpPr>
        <p:spPr>
          <a:xfrm>
            <a:off x="3925028" y="1634288"/>
            <a:ext cx="1837981" cy="1216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초기에 해킹 관련 문제와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개발 툴 시스템을 따로 구상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아이디어 구상단계에서 해당 게임은 해킹으로 얻는 금전적 이윤이 없다는 판단을 함</a:t>
            </a:r>
            <a:endParaRPr lang="en-US" altLang="ko-KR" sz="1000" dirty="0"/>
          </a:p>
        </p:txBody>
      </p:sp>
      <p:pic>
        <p:nvPicPr>
          <p:cNvPr id="18" name="Picture 4" descr="컴퓨터 바이러스 공격 오류 감지 경고 징후 해킹 바이러스 경고 메시지 ...">
            <a:extLst>
              <a:ext uri="{FF2B5EF4-FFF2-40B4-BE49-F238E27FC236}">
                <a16:creationId xmlns:a16="http://schemas.microsoft.com/office/drawing/2014/main" id="{D2FF73F0-B021-4B71-A05F-4FE445F6C20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900" r="14100" b="29150"/>
          <a:stretch/>
        </p:blipFill>
        <p:spPr bwMode="auto">
          <a:xfrm>
            <a:off x="772446" y="1385601"/>
            <a:ext cx="2819814" cy="17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00BDC9A3-5D1B-42E1-9423-91AE9789A901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67" y="3975551"/>
            <a:ext cx="1625588" cy="158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D618F6-A48E-4920-A8D3-E73C11234191}"/>
              </a:ext>
            </a:extLst>
          </p:cNvPr>
          <p:cNvSpPr txBox="1"/>
          <p:nvPr/>
        </p:nvSpPr>
        <p:spPr>
          <a:xfrm>
            <a:off x="2814220" y="4390485"/>
            <a:ext cx="2739649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유저의 컨텐츠 소비 방식을 일부 예상해 정식 루트로 컨텐츠를 사용할 수 있도록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유저의 </a:t>
            </a:r>
            <a:r>
              <a:rPr lang="ko-KR" altLang="en-US" sz="1000" dirty="0" err="1"/>
              <a:t>창발적</a:t>
            </a:r>
            <a:r>
              <a:rPr lang="ko-KR" altLang="en-US" sz="1000" dirty="0"/>
              <a:t> 플레이를 유도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4400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8B6C3-EE42-4B74-8EDE-E2ADA25246A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유저가 원하는 </a:t>
            </a:r>
            <a:r>
              <a:rPr lang="ko-KR" altLang="en-US" sz="1400" b="1" dirty="0"/>
              <a:t>스테이지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던전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을 선택</a:t>
            </a:r>
            <a:r>
              <a:rPr lang="ko-KR" altLang="en-US" sz="1200" dirty="0"/>
              <a:t>해서 원하는 아이템 또는 경험치를 획득할 수 있도록 함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선택한 스테이지에 등장하는 적 몬스터의 특징을 파악해 유저가 원하는 방식으로 플레이 할 수 있도록 팀을 구성</a:t>
            </a:r>
            <a:r>
              <a:rPr lang="en-US" altLang="ko-KR" sz="1200" dirty="0"/>
              <a:t>,</a:t>
            </a:r>
            <a:r>
              <a:rPr lang="ko-KR" altLang="en-US" sz="1200" dirty="0"/>
              <a:t> 착용 아이템을 변경을 할 수 있도록 </a:t>
            </a:r>
            <a:r>
              <a:rPr lang="ko-KR" altLang="en-US" sz="1400" b="1" dirty="0"/>
              <a:t>스테이지 입장 전 준비 단계</a:t>
            </a:r>
            <a:r>
              <a:rPr lang="ko-KR" altLang="en-US" sz="1200" dirty="0"/>
              <a:t>를 추가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B74B6F2-6829-4CA3-8F48-C723EBE8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개요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2B613-B063-45E2-B36B-7482982E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D50CEDA-0061-41A6-8F73-4ADFA35B1A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모바일 </a:t>
            </a:r>
            <a:r>
              <a:rPr lang="en-US" altLang="ko-KR" dirty="0"/>
              <a:t>MORPG </a:t>
            </a:r>
            <a:r>
              <a:rPr lang="ko-KR" altLang="en-US" dirty="0"/>
              <a:t>게임 분석을 통한 기획 게임과 차이점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B1ACA-AAD6-469E-A9DC-A28017019BE9}"/>
              </a:ext>
            </a:extLst>
          </p:cNvPr>
          <p:cNvSpPr txBox="1"/>
          <p:nvPr/>
        </p:nvSpPr>
        <p:spPr>
          <a:xfrm>
            <a:off x="976396" y="1072818"/>
            <a:ext cx="446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대표적인 모바일</a:t>
            </a:r>
            <a:r>
              <a:rPr lang="en-US" altLang="ko-KR" sz="1200" dirty="0"/>
              <a:t> MORPG </a:t>
            </a:r>
            <a:r>
              <a:rPr lang="ko-KR" altLang="en-US" sz="1200" dirty="0"/>
              <a:t>게임의 게임 진행 방식 </a:t>
            </a:r>
            <a:r>
              <a:rPr lang="en-US" altLang="ko-KR" sz="1000" dirty="0"/>
              <a:t>(</a:t>
            </a:r>
            <a:r>
              <a:rPr lang="ko-KR" altLang="en-US" sz="1000" dirty="0"/>
              <a:t>히어로 </a:t>
            </a:r>
            <a:r>
              <a:rPr lang="ko-KR" altLang="en-US" sz="1000" dirty="0" err="1"/>
              <a:t>칸타레</a:t>
            </a:r>
            <a:r>
              <a:rPr lang="en-US" altLang="ko-KR" sz="1000" dirty="0"/>
              <a:t>)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3A2EB-8431-4769-A4E8-7E71022B023D}"/>
              </a:ext>
            </a:extLst>
          </p:cNvPr>
          <p:cNvSpPr txBox="1"/>
          <p:nvPr/>
        </p:nvSpPr>
        <p:spPr>
          <a:xfrm>
            <a:off x="604885" y="5704838"/>
            <a:ext cx="5211683" cy="524246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선택 후 준비</a:t>
            </a:r>
            <a:r>
              <a:rPr lang="en-US" altLang="ko-KR" sz="1000" dirty="0"/>
              <a:t>, </a:t>
            </a:r>
            <a:r>
              <a:rPr lang="ko-KR" altLang="en-US" sz="1000" dirty="0"/>
              <a:t>입장</a:t>
            </a:r>
            <a:r>
              <a:rPr lang="en-US" altLang="ko-KR" sz="1000" dirty="0"/>
              <a:t>’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형태로 진행</a:t>
            </a:r>
            <a:br>
              <a:rPr lang="en-US" altLang="ko-KR" sz="1000" dirty="0"/>
            </a:br>
            <a:r>
              <a:rPr lang="ko-KR" altLang="en-US" sz="1000" dirty="0"/>
              <a:t>플레이어의 조작을 중요시 하는 게임일 경우 플레이 흐름이 끊기는 느낌을 받을 수 있음</a:t>
            </a:r>
          </a:p>
        </p:txBody>
      </p:sp>
      <p:pic>
        <p:nvPicPr>
          <p:cNvPr id="13" name="내용 개체 틀 10" descr="앉아있는, 모니터, 텔레비전, 남자이(가) 표시된 사진&#10;&#10;자동 생성된 설명">
            <a:extLst>
              <a:ext uri="{FF2B5EF4-FFF2-40B4-BE49-F238E27FC236}">
                <a16:creationId xmlns:a16="http://schemas.microsoft.com/office/drawing/2014/main" id="{DFA94E72-A802-4F72-8220-8E4C0B26D90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3" t="20986" r="11813" b="2640"/>
          <a:stretch/>
        </p:blipFill>
        <p:spPr>
          <a:xfrm>
            <a:off x="1457985" y="1457164"/>
            <a:ext cx="3505484" cy="1971836"/>
          </a:xfrm>
          <a:prstGeom prst="rect">
            <a:avLst/>
          </a:prstGeom>
        </p:spPr>
      </p:pic>
      <p:pic>
        <p:nvPicPr>
          <p:cNvPr id="14" name="내용 개체 틀 13" descr="실내, 사진, 작은, 물품이(가) 표시된 사진&#10;&#10;자동 생성된 설명">
            <a:extLst>
              <a:ext uri="{FF2B5EF4-FFF2-40B4-BE49-F238E27FC236}">
                <a16:creationId xmlns:a16="http://schemas.microsoft.com/office/drawing/2014/main" id="{60F028B3-FA16-41B5-994C-3BF525590EB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8" t="13479" r="7085" b="690"/>
          <a:stretch/>
        </p:blipFill>
        <p:spPr>
          <a:xfrm>
            <a:off x="1461152" y="3536347"/>
            <a:ext cx="3505484" cy="2061144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2B32316-654A-4CB1-81BF-79EC21EA4B6C}"/>
              </a:ext>
            </a:extLst>
          </p:cNvPr>
          <p:cNvSpPr txBox="1">
            <a:spLocks noGrp="1"/>
          </p:cNvSpPr>
          <p:nvPr>
            <p:ph sz="quarter" idx="17"/>
          </p:nvPr>
        </p:nvSpPr>
        <p:spPr>
          <a:xfrm>
            <a:off x="6096000" y="3643313"/>
            <a:ext cx="5764213" cy="27432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차별 요소</a:t>
            </a:r>
            <a:r>
              <a:rPr lang="en-US" altLang="ko-KR" sz="1400" b="1" dirty="0"/>
              <a:t>&gt;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유저가 </a:t>
            </a:r>
            <a:r>
              <a:rPr lang="ko-KR" altLang="en-US" sz="1400" b="1" dirty="0"/>
              <a:t>스테이지를 선택할 수 없음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던전에 입장하게 되면 </a:t>
            </a:r>
            <a:r>
              <a:rPr lang="en-US" altLang="ko-KR" sz="1200" dirty="0"/>
              <a:t>1 </a:t>
            </a:r>
            <a:r>
              <a:rPr lang="ko-KR" altLang="en-US" sz="1200" dirty="0"/>
              <a:t>스테이지 부터 차례로 진행하게 됨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반복 플레이를 지향하지만 위 다른 점을 통해 유저는 던전 클리어를 위해 </a:t>
            </a:r>
            <a:r>
              <a:rPr lang="ko-KR" altLang="en-US" sz="1400" b="1" dirty="0"/>
              <a:t>던전 입장 전 준비 단계를 거치게 됨</a:t>
            </a:r>
            <a:endParaRPr lang="en-US" altLang="ko-KR" sz="1200" b="1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준비단계에서 유저가 이전 플레이의 경험을 토대로 </a:t>
            </a:r>
            <a:r>
              <a:rPr lang="ko-KR" altLang="en-US" sz="1400" b="1" dirty="0"/>
              <a:t>자신의 약점 또는 캐릭터의 약점을 보완하기 위한 준비</a:t>
            </a:r>
            <a:r>
              <a:rPr lang="ko-KR" altLang="en-US" sz="1200" dirty="0"/>
              <a:t>를 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4A9B6B-3D15-45F1-8B33-BBAD0235EEF0}"/>
              </a:ext>
            </a:extLst>
          </p:cNvPr>
          <p:cNvSpPr/>
          <p:nvPr/>
        </p:nvSpPr>
        <p:spPr>
          <a:xfrm>
            <a:off x="1687398" y="2931736"/>
            <a:ext cx="3044858" cy="497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69E582-97F7-419F-9BE3-992ECA460946}"/>
              </a:ext>
            </a:extLst>
          </p:cNvPr>
          <p:cNvSpPr/>
          <p:nvPr/>
        </p:nvSpPr>
        <p:spPr>
          <a:xfrm>
            <a:off x="2592370" y="3625655"/>
            <a:ext cx="2371099" cy="1526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82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A483AB-7059-41BB-BCF3-81EB35FC73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b="1" dirty="0"/>
              <a:t> 시스템 구현 순서 트리 </a:t>
            </a:r>
            <a:r>
              <a:rPr lang="en-US" altLang="ko-KR" b="1" dirty="0"/>
              <a:t>/ </a:t>
            </a:r>
            <a:r>
              <a:rPr lang="ko-KR" altLang="en-US" b="1" dirty="0"/>
              <a:t>예상 시간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sz="1200" dirty="0"/>
              <a:t>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5E8E6-94EB-4741-9A97-7AA0C0C00E2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b="1" dirty="0"/>
              <a:t> 최종 목적</a:t>
            </a:r>
            <a:endParaRPr lang="en-US" altLang="ko-KR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sz="1200" dirty="0"/>
              <a:t>P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DFD9F68-20EA-4B34-BF95-D2978CAD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87056-45BC-4F7B-B070-FF700905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69756E-A2E8-42D9-A24C-DDDFCFD8E5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최종 정리</a:t>
            </a:r>
          </a:p>
        </p:txBody>
      </p:sp>
    </p:spTree>
    <p:extLst>
      <p:ext uri="{BB962C8B-B14F-4D97-AF65-F5344CB8AC3E}">
        <p14:creationId xmlns:p14="http://schemas.microsoft.com/office/powerpoint/2010/main" val="372846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D2063A2-DC0A-46FF-AB08-DA029A6F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85AB956-7BB2-4231-9396-C55C5E9B9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PC MORPG</a:t>
            </a:r>
            <a:r>
              <a:rPr lang="ko-KR" altLang="en-US" dirty="0"/>
              <a:t>를 통한 기획 게임과 차이점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CC5BF-91E0-4419-955D-7F5FE9C1B569}"/>
              </a:ext>
            </a:extLst>
          </p:cNvPr>
          <p:cNvSpPr txBox="1"/>
          <p:nvPr/>
        </p:nvSpPr>
        <p:spPr>
          <a:xfrm>
            <a:off x="710255" y="1001423"/>
            <a:ext cx="4237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대표적인 </a:t>
            </a:r>
            <a:r>
              <a:rPr lang="en-US" altLang="ko-KR" sz="1200" dirty="0"/>
              <a:t>PC MORPG </a:t>
            </a:r>
            <a:r>
              <a:rPr lang="ko-KR" altLang="en-US" sz="1200" dirty="0"/>
              <a:t>게임의 게임 진행 방식 </a:t>
            </a:r>
            <a:r>
              <a:rPr lang="en-US" altLang="ko-KR" sz="1000" dirty="0"/>
              <a:t>(</a:t>
            </a:r>
            <a:r>
              <a:rPr lang="ko-KR" altLang="en-US" sz="1000" dirty="0"/>
              <a:t>던전 엔 파이터</a:t>
            </a:r>
            <a:r>
              <a:rPr lang="en-US" altLang="ko-KR" sz="1000" dirty="0"/>
              <a:t>)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BA9CC-6F9F-4C0E-A7EE-A2B416EC12FD}"/>
              </a:ext>
            </a:extLst>
          </p:cNvPr>
          <p:cNvSpPr txBox="1"/>
          <p:nvPr/>
        </p:nvSpPr>
        <p:spPr>
          <a:xfrm>
            <a:off x="710255" y="5672284"/>
            <a:ext cx="5161201" cy="524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선 준비</a:t>
            </a:r>
            <a:r>
              <a:rPr lang="en-US" altLang="ko-KR" sz="1000" dirty="0"/>
              <a:t>, </a:t>
            </a:r>
            <a:r>
              <a:rPr lang="ko-KR" altLang="en-US" sz="1000" dirty="0"/>
              <a:t>후 입장</a:t>
            </a:r>
            <a:r>
              <a:rPr lang="en-US" altLang="ko-KR" sz="1000" dirty="0"/>
              <a:t>’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형태로 진행</a:t>
            </a:r>
            <a:br>
              <a:rPr lang="en-US" altLang="ko-KR" sz="1000" dirty="0"/>
            </a:br>
            <a:r>
              <a:rPr lang="ko-KR" altLang="en-US" sz="1000" dirty="0"/>
              <a:t>게임의 흐름이 끊기지 않고 이어지는 효과를 얻음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1289640A-DEC3-4CAD-85F3-7160AA12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3" name="내용 개체 틀 8" descr="실외, 건물, 돌, 앉아있는이(가) 표시된 사진&#10;&#10;자동 생성된 설명">
            <a:extLst>
              <a:ext uri="{FF2B5EF4-FFF2-40B4-BE49-F238E27FC236}">
                <a16:creationId xmlns:a16="http://schemas.microsoft.com/office/drawing/2014/main" id="{701B3976-EB52-4C15-8E4C-7B2A5BCC3EA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7" t="18607" r="3917" b="16873"/>
          <a:stretch/>
        </p:blipFill>
        <p:spPr>
          <a:xfrm>
            <a:off x="710478" y="1384963"/>
            <a:ext cx="3468378" cy="1931724"/>
          </a:xfrm>
        </p:spPr>
      </p:pic>
      <p:pic>
        <p:nvPicPr>
          <p:cNvPr id="24" name="내용 개체 틀 23" descr="버스, 앉아있는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AE891538-4564-48FA-9B20-EF9F6D3C9AC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35799" r="12455" b="2640"/>
          <a:stretch/>
        </p:blipFill>
        <p:spPr>
          <a:xfrm>
            <a:off x="710478" y="3541314"/>
            <a:ext cx="3468378" cy="2039294"/>
          </a:xfrm>
          <a:prstGeom prst="rect">
            <a:avLst/>
          </a:prstGeom>
        </p:spPr>
      </p:pic>
      <p:sp>
        <p:nvSpPr>
          <p:cNvPr id="26" name="내용 개체 틀 4">
            <a:extLst>
              <a:ext uri="{FF2B5EF4-FFF2-40B4-BE49-F238E27FC236}">
                <a16:creationId xmlns:a16="http://schemas.microsoft.com/office/drawing/2014/main" id="{DE078CE8-86BF-4A62-BAF3-85DB7F2956C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904875"/>
            <a:ext cx="5764213" cy="274320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현재 기획한 게임과 유사한 게임 진행 방식을 보인다</a:t>
            </a:r>
            <a:r>
              <a:rPr lang="en-US" altLang="ko-KR" sz="1200" dirty="0"/>
              <a:t>.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400" b="1" dirty="0"/>
              <a:t>던전 밖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마을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에서 캐릭터를 정비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강화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아이템 구매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한 후 던전에 입장</a:t>
            </a:r>
            <a:r>
              <a:rPr lang="en-US" altLang="ko-KR" sz="1400" b="1" dirty="0"/>
              <a:t> ( </a:t>
            </a:r>
            <a:r>
              <a:rPr lang="ko-KR" altLang="en-US" sz="1400" b="1" dirty="0"/>
              <a:t>위 행위 자체가 게임을 즐기는 요소로 사용됨 </a:t>
            </a:r>
            <a:r>
              <a:rPr lang="en-US" altLang="ko-KR" sz="1400" b="1" dirty="0"/>
              <a:t>)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던전 내부에도 세부 테마가 있어 유저가 원하는 테마 또는 게임의 스토리 진행에 필요한 테마의 던전을 선택할 수 있다</a:t>
            </a:r>
            <a:r>
              <a:rPr lang="en-US" altLang="ko-KR" sz="1200" dirty="0"/>
              <a:t>. (</a:t>
            </a:r>
            <a:r>
              <a:rPr lang="ko-KR" altLang="en-US" sz="1200" dirty="0"/>
              <a:t>이전에 설명한 모바일  </a:t>
            </a:r>
            <a:r>
              <a:rPr lang="en-US" altLang="ko-KR" sz="1200" dirty="0"/>
              <a:t>MORPG</a:t>
            </a:r>
            <a:r>
              <a:rPr lang="ko-KR" altLang="en-US" sz="1200" dirty="0"/>
              <a:t>와 유사한 부분</a:t>
            </a:r>
            <a:r>
              <a:rPr lang="en-US" altLang="ko-KR" sz="1200" dirty="0"/>
              <a:t>, </a:t>
            </a:r>
            <a:r>
              <a:rPr lang="ko-KR" altLang="en-US" sz="1200" dirty="0"/>
              <a:t>테마별로 지급하는 아이템이 다름</a:t>
            </a:r>
            <a:r>
              <a:rPr lang="en-US" altLang="ko-KR" sz="1200" dirty="0"/>
              <a:t>)</a:t>
            </a:r>
          </a:p>
        </p:txBody>
      </p:sp>
      <p:sp>
        <p:nvSpPr>
          <p:cNvPr id="29" name="내용 개체 틀 28">
            <a:extLst>
              <a:ext uri="{FF2B5EF4-FFF2-40B4-BE49-F238E27FC236}">
                <a16:creationId xmlns:a16="http://schemas.microsoft.com/office/drawing/2014/main" id="{EDAC51BE-1E47-4C33-84A5-88D700048B4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334" y="3648075"/>
            <a:ext cx="5764212" cy="274320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차별 요소</a:t>
            </a:r>
            <a:r>
              <a:rPr lang="en-US" altLang="ko-KR" sz="1400" b="1" dirty="0"/>
              <a:t>&gt;</a:t>
            </a:r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마을에서 캐릭터를 강화한 후 던전에 입장하는 선 준비</a:t>
            </a:r>
            <a:r>
              <a:rPr lang="en-US" altLang="ko-KR" sz="1200" dirty="0"/>
              <a:t>, </a:t>
            </a:r>
            <a:r>
              <a:rPr lang="ko-KR" altLang="en-US" sz="1200" dirty="0"/>
              <a:t>후 입장 형태로 진행되는 것은 동일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200" dirty="0"/>
              <a:t>업데이트 방향으로 </a:t>
            </a:r>
            <a:r>
              <a:rPr lang="en-US" altLang="ko-KR" sz="1200" dirty="0"/>
              <a:t>‘</a:t>
            </a:r>
            <a:r>
              <a:rPr lang="ko-KR" altLang="en-US" sz="1400" b="1" dirty="0"/>
              <a:t>도전</a:t>
            </a:r>
            <a:r>
              <a:rPr lang="en-US" altLang="ko-KR" sz="1400" b="1" dirty="0"/>
              <a:t>’</a:t>
            </a:r>
            <a:r>
              <a:rPr lang="ko-KR" altLang="en-US" sz="1400" b="1" dirty="0"/>
              <a:t> 모드를 추가</a:t>
            </a:r>
            <a:r>
              <a:rPr lang="ko-KR" altLang="en-US" sz="1200" dirty="0"/>
              <a:t>해 플레이어의 실력을 검증할 수 있는 게임 모드를 추가할 예정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</a:pPr>
            <a:r>
              <a:rPr lang="ko-KR" altLang="en-US" sz="1400" b="1" dirty="0"/>
              <a:t>일반</a:t>
            </a:r>
            <a:r>
              <a:rPr lang="ko-KR" altLang="en-US" sz="1200" b="1" dirty="0"/>
              <a:t> </a:t>
            </a:r>
            <a:r>
              <a:rPr lang="ko-KR" altLang="en-US" sz="1200" dirty="0"/>
              <a:t>모드는 </a:t>
            </a:r>
            <a:r>
              <a:rPr lang="ko-KR" altLang="en-US" sz="1400" b="1" dirty="0"/>
              <a:t>캐릭터의 경험치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던전 클리어를 목표로 플레이</a:t>
            </a:r>
            <a:r>
              <a:rPr lang="ko-KR" altLang="en-US" sz="1200" dirty="0"/>
              <a:t>할 것이고</a:t>
            </a:r>
            <a:r>
              <a:rPr lang="en-US" altLang="ko-KR" sz="1200" dirty="0"/>
              <a:t>, </a:t>
            </a:r>
            <a:r>
              <a:rPr lang="ko-KR" altLang="en-US" sz="1400" b="1" dirty="0"/>
              <a:t>도전</a:t>
            </a:r>
            <a:r>
              <a:rPr lang="ko-KR" altLang="en-US" sz="1200" dirty="0"/>
              <a:t> 모드에서는 이전보다 </a:t>
            </a:r>
            <a:r>
              <a:rPr lang="ko-KR" altLang="en-US" sz="1400" b="1" dirty="0"/>
              <a:t>상향된 플레이 기록을 목표</a:t>
            </a:r>
            <a:r>
              <a:rPr lang="ko-KR" altLang="en-US" sz="1200" dirty="0"/>
              <a:t>로 플레이할 것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5854C8-AF73-4D32-9863-4CF09EEB13A1}"/>
              </a:ext>
            </a:extLst>
          </p:cNvPr>
          <p:cNvSpPr txBox="1"/>
          <p:nvPr/>
        </p:nvSpPr>
        <p:spPr>
          <a:xfrm>
            <a:off x="12723456" y="777240"/>
            <a:ext cx="6117996" cy="668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&lt;</a:t>
            </a:r>
            <a:r>
              <a:rPr lang="ko-KR" altLang="en-US" sz="1800" dirty="0"/>
              <a:t>기획 의도</a:t>
            </a:r>
            <a:r>
              <a:rPr lang="en-US" altLang="ko-KR" sz="18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기존 모바일 게임 방식의 버튼 </a:t>
            </a:r>
            <a:r>
              <a:rPr lang="en-US" altLang="ko-KR" sz="1800" dirty="0"/>
              <a:t>UI</a:t>
            </a:r>
            <a:r>
              <a:rPr lang="ko-KR" altLang="en-US" sz="1800" dirty="0"/>
              <a:t>형식으로 게임 진행 시 게임의 몰입감이 떨어진다 판단함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유저가 캐릭터를 조작해 던전에 진입함으로 유저가 스스로 게임의 주인공이 되었다는 깊은 몰입감을 가지는 것을 의도함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공격 대상을 자동으로 지정해줌으로 조작 측면에서 쉬운 반면 공략 대상</a:t>
            </a:r>
            <a:r>
              <a:rPr lang="en-US" altLang="ko-KR" sz="1800" dirty="0"/>
              <a:t>( </a:t>
            </a:r>
            <a:r>
              <a:rPr lang="ko-KR" altLang="en-US" sz="1800" dirty="0"/>
              <a:t>몬스터</a:t>
            </a:r>
            <a:r>
              <a:rPr lang="en-US" altLang="ko-KR" sz="1800" dirty="0"/>
              <a:t>, </a:t>
            </a:r>
            <a:r>
              <a:rPr lang="ko-KR" altLang="en-US" sz="1800" dirty="0"/>
              <a:t>함정</a:t>
            </a:r>
            <a:r>
              <a:rPr lang="en-US" altLang="ko-KR" sz="1800" dirty="0"/>
              <a:t>)</a:t>
            </a:r>
            <a:r>
              <a:rPr lang="ko-KR" altLang="en-US" sz="1800" dirty="0"/>
              <a:t>의 공략 난이도가 높아 게임 이해도와 숙련도를 동시에 필요로 하게 유도</a:t>
            </a:r>
            <a:r>
              <a:rPr lang="en-US" altLang="ko-KR" sz="1800" dirty="0"/>
              <a:t>, </a:t>
            </a:r>
            <a:r>
              <a:rPr lang="ko-KR" altLang="en-US" sz="1800" dirty="0"/>
              <a:t>자연스레 유저의 반복 플레이를 유도함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유저가 현재 방에서 플레이 시간을 오래 가지면 오히려 불리해지도록 만들어 게임의 플레이 타임을 짧게 줄이고 유저입장에서 쉼없이 플레이를 지속하도록 유도함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게임의 결과에 따라 유저가 느끼는 감정이 다른데 결과에 따른 보상을 지급함으로 불쾌감을 줄이고 다음 플레이에 대한 기대감을 증진 시킨다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BA18BF-3C76-44A8-8889-B6310CD34EED}"/>
              </a:ext>
            </a:extLst>
          </p:cNvPr>
          <p:cNvSpPr/>
          <p:nvPr/>
        </p:nvSpPr>
        <p:spPr>
          <a:xfrm>
            <a:off x="2830621" y="1384963"/>
            <a:ext cx="1348234" cy="1931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BAE97E-398F-4966-874C-033AF6FF79C5}"/>
              </a:ext>
            </a:extLst>
          </p:cNvPr>
          <p:cNvSpPr/>
          <p:nvPr/>
        </p:nvSpPr>
        <p:spPr>
          <a:xfrm>
            <a:off x="710255" y="4985886"/>
            <a:ext cx="1032712" cy="594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78910-39CF-49C6-B436-B6DAEEE85A7B}"/>
              </a:ext>
            </a:extLst>
          </p:cNvPr>
          <p:cNvSpPr/>
          <p:nvPr/>
        </p:nvSpPr>
        <p:spPr>
          <a:xfrm>
            <a:off x="2212635" y="4539989"/>
            <a:ext cx="617986" cy="355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D701E5-4067-42DB-AABD-FF9F13202EA6}"/>
              </a:ext>
            </a:extLst>
          </p:cNvPr>
          <p:cNvSpPr/>
          <p:nvPr/>
        </p:nvSpPr>
        <p:spPr>
          <a:xfrm>
            <a:off x="3427388" y="3595354"/>
            <a:ext cx="753756" cy="524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5B31A1-6857-4885-B94C-D41FB55AA16B}"/>
              </a:ext>
            </a:extLst>
          </p:cNvPr>
          <p:cNvSpPr txBox="1"/>
          <p:nvPr/>
        </p:nvSpPr>
        <p:spPr>
          <a:xfrm>
            <a:off x="4310105" y="1900373"/>
            <a:ext cx="1561352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마을에서 캐릭터를 </a:t>
            </a:r>
            <a:r>
              <a:rPr lang="ko-KR" altLang="en-US" sz="1000"/>
              <a:t>성장 시킨 후 직접 던전에 입장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88762-1A8E-481D-8188-D0401C0AD9FC}"/>
              </a:ext>
            </a:extLst>
          </p:cNvPr>
          <p:cNvSpPr txBox="1"/>
          <p:nvPr/>
        </p:nvSpPr>
        <p:spPr>
          <a:xfrm>
            <a:off x="4310105" y="4183421"/>
            <a:ext cx="1561352" cy="755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입장한 던전에서 테마 별로 정리된 세부 던전을 선택</a:t>
            </a:r>
            <a:r>
              <a:rPr lang="en-US" altLang="ko-KR" sz="1000" dirty="0"/>
              <a:t>(</a:t>
            </a:r>
            <a:r>
              <a:rPr lang="ko-KR" altLang="en-US" sz="1000" dirty="0"/>
              <a:t>난이도 선택</a:t>
            </a:r>
            <a:r>
              <a:rPr lang="en-US" altLang="ko-KR" sz="1000" dirty="0"/>
              <a:t>O)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0190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C34215B-F3CA-45A1-B96C-39B8A0BFEE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3719182"/>
            <a:ext cx="5764212" cy="2667712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모바일은 엄지만 사용하기 때문에 어려운 조작방식은 사용 불가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PC </a:t>
            </a:r>
            <a:r>
              <a:rPr lang="ko-KR" altLang="en-US" sz="1200" dirty="0"/>
              <a:t>테스트 단계에서 모바일과 유사한 조작 방식을 적용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오른손은 공격</a:t>
            </a:r>
            <a:r>
              <a:rPr lang="en-US" altLang="ko-KR" sz="1200" dirty="0"/>
              <a:t>(</a:t>
            </a:r>
            <a:r>
              <a:rPr lang="ko-KR" altLang="en-US" sz="1200" dirty="0"/>
              <a:t>액션</a:t>
            </a:r>
            <a:r>
              <a:rPr lang="en-US" altLang="ko-KR" sz="1200" dirty="0"/>
              <a:t>)</a:t>
            </a:r>
            <a:r>
              <a:rPr lang="ko-KR" altLang="en-US" sz="1200" dirty="0"/>
              <a:t>계열 동작</a:t>
            </a:r>
            <a:r>
              <a:rPr lang="en-US" altLang="ko-KR" sz="1200" dirty="0"/>
              <a:t>, </a:t>
            </a:r>
            <a:r>
              <a:rPr lang="ko-KR" altLang="en-US" sz="1200" dirty="0"/>
              <a:t>왼손은 이동계열로 분리해 테스트를 진행한다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자동 타겟 선정 기능</a:t>
            </a:r>
            <a:r>
              <a:rPr lang="ko-KR" altLang="en-US" sz="1200" dirty="0"/>
              <a:t>을 통해 유저는 공격 버튼만 누르면 되는 간단한 게임 조작 방식을 사용하려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UI </a:t>
            </a:r>
            <a:r>
              <a:rPr lang="ko-KR" altLang="en-US" sz="1200" dirty="0"/>
              <a:t>배치는 기존 모바일 게임과 유사한 배치로 유저의 기존 </a:t>
            </a:r>
            <a:r>
              <a:rPr lang="en-US" altLang="ko-KR" sz="1200" dirty="0"/>
              <a:t>UX</a:t>
            </a:r>
            <a:r>
              <a:rPr lang="ko-KR" altLang="en-US" sz="1200" dirty="0"/>
              <a:t>를 활용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D3FD6A3-EB53-4D70-9236-560E5EF2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개요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8CD4E2-2295-422E-A2EC-DEFE6B904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조작 방식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4D27BFA-2EB2-4C2F-8B99-84A27D5DFC70}"/>
              </a:ext>
            </a:extLst>
          </p:cNvPr>
          <p:cNvSpPr/>
          <p:nvPr/>
        </p:nvSpPr>
        <p:spPr>
          <a:xfrm>
            <a:off x="2751899" y="3392582"/>
            <a:ext cx="923990" cy="326600"/>
          </a:xfrm>
          <a:prstGeom prst="downArrow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91EA9-C34C-4474-99AE-41A98DD7362F}"/>
              </a:ext>
            </a:extLst>
          </p:cNvPr>
          <p:cNvSpPr txBox="1"/>
          <p:nvPr/>
        </p:nvSpPr>
        <p:spPr>
          <a:xfrm>
            <a:off x="543613" y="1039289"/>
            <a:ext cx="2270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 </a:t>
            </a:r>
            <a:r>
              <a:rPr lang="ko-KR" altLang="en-US" sz="1200" dirty="0"/>
              <a:t>테스트</a:t>
            </a:r>
            <a:r>
              <a:rPr lang="en-US" altLang="ko-KR" sz="1200" dirty="0"/>
              <a:t> </a:t>
            </a:r>
            <a:r>
              <a:rPr lang="ko-KR" altLang="en-US" sz="1200" dirty="0"/>
              <a:t>단계 키 배열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D3724-F418-472B-ABA8-14F27E26498D}"/>
              </a:ext>
            </a:extLst>
          </p:cNvPr>
          <p:cNvSpPr txBox="1"/>
          <p:nvPr/>
        </p:nvSpPr>
        <p:spPr>
          <a:xfrm>
            <a:off x="1236309" y="6008751"/>
            <a:ext cx="3957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위 </a:t>
            </a:r>
            <a:r>
              <a:rPr lang="ko-KR" altLang="en-US" sz="1200"/>
              <a:t>형태로 모바일로 빌드 예정</a:t>
            </a:r>
            <a:endParaRPr lang="ko-KR" altLang="en-US" sz="1200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2399390-4CB3-4217-8488-3DDA698E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2" name="내용 개체 틀 21" descr="표지판, 거리, 방이(가) 표시된 사진&#10;&#10;자동 생성된 설명">
            <a:extLst>
              <a:ext uri="{FF2B5EF4-FFF2-40B4-BE49-F238E27FC236}">
                <a16:creationId xmlns:a16="http://schemas.microsoft.com/office/drawing/2014/main" id="{3E3E8D43-C073-4364-BDEF-043FDCA86C8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50" y="3748292"/>
            <a:ext cx="4060288" cy="2267909"/>
          </a:xfr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7850BE-01C3-432A-92E8-99FEB656C94D}"/>
              </a:ext>
            </a:extLst>
          </p:cNvPr>
          <p:cNvGrpSpPr/>
          <p:nvPr/>
        </p:nvGrpSpPr>
        <p:grpSpPr>
          <a:xfrm>
            <a:off x="12470779" y="300890"/>
            <a:ext cx="5341538" cy="1753796"/>
            <a:chOff x="12711730" y="-105879"/>
            <a:chExt cx="5341538" cy="1753796"/>
          </a:xfrm>
        </p:grpSpPr>
        <p:pic>
          <p:nvPicPr>
            <p:cNvPr id="1026" name="Picture 2" descr="자판 배열 - 위키백과, 우리 모두의 백과사전">
              <a:extLst>
                <a:ext uri="{FF2B5EF4-FFF2-40B4-BE49-F238E27FC236}">
                  <a16:creationId xmlns:a16="http://schemas.microsoft.com/office/drawing/2014/main" id="{F491AB2C-5213-42A9-885F-1C3B7DB66B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3" t="32103" r="42564" b="43562"/>
            <a:stretch/>
          </p:blipFill>
          <p:spPr bwMode="auto">
            <a:xfrm>
              <a:off x="12711730" y="-105878"/>
              <a:ext cx="5341538" cy="126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58C7AF-F7CD-4A10-9432-B25AD76A89C5}"/>
                </a:ext>
              </a:extLst>
            </p:cNvPr>
            <p:cNvSpPr/>
            <p:nvPr/>
          </p:nvSpPr>
          <p:spPr>
            <a:xfrm>
              <a:off x="13189813" y="-105877"/>
              <a:ext cx="435834" cy="423511"/>
            </a:xfrm>
            <a:prstGeom prst="rect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31B0A7-1F92-4550-B72E-73BD27A5BDA0}"/>
                </a:ext>
              </a:extLst>
            </p:cNvPr>
            <p:cNvSpPr/>
            <p:nvPr/>
          </p:nvSpPr>
          <p:spPr>
            <a:xfrm>
              <a:off x="12846001" y="317634"/>
              <a:ext cx="1357592" cy="423511"/>
            </a:xfrm>
            <a:prstGeom prst="rect">
              <a:avLst/>
            </a:prstGeom>
            <a:solidFill>
              <a:srgbClr val="FF0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7D2C2B-3A70-41BD-BD21-52A84EA8454D}"/>
                </a:ext>
              </a:extLst>
            </p:cNvPr>
            <p:cNvSpPr/>
            <p:nvPr/>
          </p:nvSpPr>
          <p:spPr>
            <a:xfrm>
              <a:off x="15555155" y="317634"/>
              <a:ext cx="490381" cy="42351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DBD1280-FC8C-4C85-975C-CED23AE60F99}"/>
                </a:ext>
              </a:extLst>
            </p:cNvPr>
            <p:cNvSpPr/>
            <p:nvPr/>
          </p:nvSpPr>
          <p:spPr>
            <a:xfrm>
              <a:off x="16045537" y="317634"/>
              <a:ext cx="411604" cy="42351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1F5D48A-2A64-4EA6-B1AD-9BAB5F3DD3BF}"/>
                </a:ext>
              </a:extLst>
            </p:cNvPr>
            <p:cNvSpPr/>
            <p:nvPr/>
          </p:nvSpPr>
          <p:spPr>
            <a:xfrm>
              <a:off x="16457140" y="317634"/>
              <a:ext cx="469979" cy="423511"/>
            </a:xfrm>
            <a:prstGeom prst="rect">
              <a:avLst/>
            </a:prstGeom>
            <a:solidFill>
              <a:schemeClr val="accent6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B27E43C-EC26-4181-AA04-ACC9CD172E4A}"/>
                </a:ext>
              </a:extLst>
            </p:cNvPr>
            <p:cNvSpPr/>
            <p:nvPr/>
          </p:nvSpPr>
          <p:spPr>
            <a:xfrm>
              <a:off x="15454447" y="-105878"/>
              <a:ext cx="1357592" cy="42351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4F8FDA1-7BAB-4D61-AB3E-7D6F8AF7040D}"/>
                </a:ext>
              </a:extLst>
            </p:cNvPr>
            <p:cNvSpPr/>
            <p:nvPr/>
          </p:nvSpPr>
          <p:spPr>
            <a:xfrm>
              <a:off x="16812039" y="-105879"/>
              <a:ext cx="469979" cy="423511"/>
            </a:xfrm>
            <a:prstGeom prst="rect">
              <a:avLst/>
            </a:prstGeom>
            <a:solidFill>
              <a:srgbClr val="FFC000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0B07DD8-F58B-4157-AB56-237C318C02E9}"/>
                </a:ext>
              </a:extLst>
            </p:cNvPr>
            <p:cNvGrpSpPr/>
            <p:nvPr/>
          </p:nvGrpSpPr>
          <p:grpSpPr>
            <a:xfrm>
              <a:off x="13119641" y="1224403"/>
              <a:ext cx="4669612" cy="423514"/>
              <a:chOff x="13189813" y="1525601"/>
              <a:chExt cx="4669612" cy="42351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EB6470A-D79A-46FB-81FC-C6E61A1639DD}"/>
                  </a:ext>
                </a:extLst>
              </p:cNvPr>
              <p:cNvSpPr/>
              <p:nvPr/>
            </p:nvSpPr>
            <p:spPr>
              <a:xfrm>
                <a:off x="13189813" y="1525604"/>
                <a:ext cx="588494" cy="423511"/>
              </a:xfrm>
              <a:prstGeom prst="rect">
                <a:avLst/>
              </a:prstGeom>
              <a:solidFill>
                <a:srgbClr val="FF0000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/>
                  <a:t>이동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5C73C15-3D80-48EC-A4F0-9CCD7B181F28}"/>
                  </a:ext>
                </a:extLst>
              </p:cNvPr>
              <p:cNvSpPr/>
              <p:nvPr/>
            </p:nvSpPr>
            <p:spPr>
              <a:xfrm>
                <a:off x="14210093" y="1525603"/>
                <a:ext cx="588494" cy="42351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공격</a:t>
                </a:r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DB6B3C7-C1D8-4C06-A783-F13463B1D305}"/>
                  </a:ext>
                </a:extLst>
              </p:cNvPr>
              <p:cNvSpPr/>
              <p:nvPr/>
            </p:nvSpPr>
            <p:spPr>
              <a:xfrm>
                <a:off x="15230373" y="1525602"/>
                <a:ext cx="588494" cy="42351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스킬</a:t>
                </a:r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AEC0E72-8A59-4B64-9683-1EF516F567B4}"/>
                  </a:ext>
                </a:extLst>
              </p:cNvPr>
              <p:cNvSpPr/>
              <p:nvPr/>
            </p:nvSpPr>
            <p:spPr>
              <a:xfrm>
                <a:off x="16250653" y="1525602"/>
                <a:ext cx="588494" cy="423511"/>
              </a:xfrm>
              <a:prstGeom prst="rect">
                <a:avLst/>
              </a:prstGeom>
              <a:solidFill>
                <a:schemeClr val="accent6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무기 교체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5851888-E106-45E5-A38B-776247DB5EA9}"/>
                  </a:ext>
                </a:extLst>
              </p:cNvPr>
              <p:cNvSpPr/>
              <p:nvPr/>
            </p:nvSpPr>
            <p:spPr>
              <a:xfrm>
                <a:off x="17270931" y="1525601"/>
                <a:ext cx="588494" cy="423511"/>
              </a:xfrm>
              <a:prstGeom prst="rect">
                <a:avLst/>
              </a:prstGeom>
              <a:solidFill>
                <a:srgbClr val="FFC000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/>
                  <a:t>인벤토리</a:t>
                </a:r>
                <a:endParaRPr lang="ko-KR" altLang="en-US" dirty="0"/>
              </a:p>
            </p:txBody>
          </p:sp>
        </p:grpSp>
      </p:grpSp>
      <p:pic>
        <p:nvPicPr>
          <p:cNvPr id="35" name="내용 개체 틀 34" descr="전자기기, 시계, 키보드이(가) 표시된 사진&#10;&#10;자동 생성된 설명">
            <a:extLst>
              <a:ext uri="{FF2B5EF4-FFF2-40B4-BE49-F238E27FC236}">
                <a16:creationId xmlns:a16="http://schemas.microsoft.com/office/drawing/2014/main" id="{B1B9F601-66F7-4EC9-BB71-C3A00DD8831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4" y="1343706"/>
            <a:ext cx="5340559" cy="1865538"/>
          </a:xfrm>
        </p:spPr>
      </p:pic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3A13F6F3-615F-48BD-838E-20562FA823E0}"/>
              </a:ext>
            </a:extLst>
          </p:cNvPr>
          <p:cNvSpPr txBox="1">
            <a:spLocks/>
          </p:cNvSpPr>
          <p:nvPr/>
        </p:nvSpPr>
        <p:spPr>
          <a:xfrm>
            <a:off x="6095778" y="933651"/>
            <a:ext cx="5764212" cy="278553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PC</a:t>
            </a:r>
            <a:r>
              <a:rPr lang="ko-KR" altLang="en-US" sz="1200" dirty="0"/>
              <a:t>의 플레이 환경은 모바일과 매우 큰 차이점을 보인다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PC</a:t>
            </a:r>
            <a:r>
              <a:rPr lang="ko-KR" altLang="en-US" sz="1200" dirty="0"/>
              <a:t>는 손가락 </a:t>
            </a:r>
            <a:r>
              <a:rPr lang="en-US" altLang="ko-KR" sz="1200" dirty="0"/>
              <a:t>10</a:t>
            </a:r>
            <a:r>
              <a:rPr lang="ko-KR" altLang="en-US" sz="1200" dirty="0"/>
              <a:t>개를 모두 사용해 키보드를 조작하게 되고</a:t>
            </a:r>
            <a:r>
              <a:rPr lang="en-US" altLang="ko-KR" sz="1200" dirty="0"/>
              <a:t>, </a:t>
            </a:r>
            <a:r>
              <a:rPr lang="ko-KR" altLang="en-US" sz="1200" dirty="0"/>
              <a:t>입력 장치로 키보드와 마우스 둘 다 사용하기 때문에 모바일보다 섬세한 컨트롤이 가능하다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모바일은 입출력 장치가 하나로 통합된 형태로 유저는 </a:t>
            </a:r>
            <a:r>
              <a:rPr lang="ko-KR" altLang="en-US" sz="1400" b="1" dirty="0"/>
              <a:t>엄지를 주로 활용해 캐릭터를 조작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조작이 어려운 경우 그것이 게임의 진입장벽</a:t>
            </a:r>
            <a:r>
              <a:rPr lang="ko-KR" altLang="en-US" sz="1200" dirty="0"/>
              <a:t>으로 작용할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943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EDB4E-098D-4C1B-8F36-1B4BCA55E3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4"/>
            <a:ext cx="5764212" cy="397395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아이템의 각각의 기능을 정리함과 동시에 구현 시 객체화를 쉽게 하기 위해 게임에 추가할 아이템의 속성을 분석함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내용</a:t>
            </a:r>
            <a:r>
              <a:rPr lang="en-US" altLang="ko-KR" sz="1400" b="1" dirty="0"/>
              <a:t>&gt;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아이템의 공통 속성</a:t>
            </a:r>
            <a:endParaRPr lang="en-US" altLang="ko-KR" sz="1200" dirty="0"/>
          </a:p>
          <a:p>
            <a:pPr marL="447675" lvl="1" indent="-18097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b="1" dirty="0"/>
              <a:t>등급</a:t>
            </a:r>
            <a:r>
              <a:rPr lang="ko-KR" altLang="en-US" sz="1000" dirty="0"/>
              <a:t>이 있다</a:t>
            </a:r>
            <a:r>
              <a:rPr lang="en-US" altLang="ko-KR" sz="1000" dirty="0"/>
              <a:t>. (</a:t>
            </a:r>
            <a:r>
              <a:rPr lang="ko-KR" altLang="en-US" sz="1000" dirty="0"/>
              <a:t>등급별로 강력해지는 효과</a:t>
            </a:r>
            <a:r>
              <a:rPr lang="en-US" altLang="ko-KR" sz="1000" dirty="0"/>
              <a:t>)</a:t>
            </a:r>
          </a:p>
          <a:p>
            <a:pPr marL="447675" lvl="1" indent="-18097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b="1" dirty="0"/>
              <a:t>이름</a:t>
            </a:r>
            <a:r>
              <a:rPr lang="ko-KR" altLang="en-US" sz="1000" dirty="0"/>
              <a:t>이 있다</a:t>
            </a:r>
            <a:r>
              <a:rPr lang="en-US" altLang="ko-KR" sz="1000" dirty="0"/>
              <a:t>. (</a:t>
            </a:r>
            <a:r>
              <a:rPr lang="ko-KR" altLang="en-US" sz="1000" dirty="0"/>
              <a:t>플레이어가 아이템을 구별할 수 있는 수단</a:t>
            </a:r>
            <a:r>
              <a:rPr lang="en-US" altLang="ko-KR" sz="1000" dirty="0"/>
              <a:t>)</a:t>
            </a:r>
          </a:p>
          <a:p>
            <a:pPr marL="447675" lvl="1" indent="-18097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b="1" dirty="0"/>
              <a:t>무게</a:t>
            </a:r>
            <a:r>
              <a:rPr lang="ko-KR" altLang="en-US" sz="1000" dirty="0"/>
              <a:t>가 정해져 있다</a:t>
            </a:r>
            <a:r>
              <a:rPr lang="en-US" altLang="ko-KR" sz="1000" dirty="0"/>
              <a:t>. (</a:t>
            </a:r>
            <a:r>
              <a:rPr lang="ko-KR" altLang="en-US" sz="1000" dirty="0"/>
              <a:t>인벤토리에 소지할 수 있는 무게의 제한</a:t>
            </a:r>
            <a:r>
              <a:rPr lang="en-US" altLang="ko-KR" sz="1000" dirty="0"/>
              <a:t>) </a:t>
            </a:r>
          </a:p>
          <a:p>
            <a:pPr marL="447675" lvl="1" indent="-180975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/>
              <a:t>던전에서 아이템을 가지고 나올 수 있는 기능이 있다</a:t>
            </a:r>
            <a:r>
              <a:rPr lang="en-US" altLang="ko-KR" sz="1000" dirty="0"/>
              <a:t>. ( </a:t>
            </a:r>
            <a:r>
              <a:rPr lang="ko-KR" altLang="en-US" sz="1000" dirty="0"/>
              <a:t>봉인 기능</a:t>
            </a:r>
            <a:endParaRPr lang="en-US" altLang="ko-KR" sz="1000" dirty="0"/>
          </a:p>
        </p:txBody>
      </p:sp>
      <p:pic>
        <p:nvPicPr>
          <p:cNvPr id="42" name="내용 개체 틀 41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05B1E3B4-6A44-4E68-A72C-96D99A3D039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9" y="4121290"/>
            <a:ext cx="5602710" cy="2109399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A4452C4-8EB0-463D-B8B4-1A5DD14258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4878830"/>
            <a:ext cx="5764212" cy="1508062"/>
          </a:xfrm>
        </p:spPr>
        <p:txBody>
          <a:bodyPr anchor="ctr"/>
          <a:lstStyle/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아이템 </a:t>
            </a:r>
            <a:r>
              <a:rPr lang="ko-KR" altLang="en-US" sz="1200" b="1" dirty="0"/>
              <a:t>종류</a:t>
            </a:r>
            <a:endParaRPr lang="en-US" altLang="ko-KR" sz="1200" b="1" dirty="0"/>
          </a:p>
          <a:p>
            <a:pPr marL="447675" lvl="1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dirty="0"/>
              <a:t>무기</a:t>
            </a:r>
            <a:r>
              <a:rPr lang="en-US" altLang="ko-KR" sz="1000" dirty="0"/>
              <a:t>(</a:t>
            </a:r>
            <a:r>
              <a:rPr lang="en-US" altLang="ko-KR" sz="1000" dirty="0" err="1"/>
              <a:t>Warpon</a:t>
            </a:r>
            <a:r>
              <a:rPr lang="en-US" altLang="ko-KR" sz="1000" dirty="0"/>
              <a:t>) : </a:t>
            </a:r>
            <a:r>
              <a:rPr lang="ko-KR" altLang="en-US" sz="1000" dirty="0"/>
              <a:t>착용 장비</a:t>
            </a:r>
            <a:r>
              <a:rPr lang="en-US" altLang="ko-KR" sz="1000" dirty="0"/>
              <a:t>, </a:t>
            </a:r>
            <a:r>
              <a:rPr lang="ko-KR" altLang="en-US" sz="1000" dirty="0"/>
              <a:t>캐릭터 착용 무기 칸에 들어가는 유일한 아이템</a:t>
            </a:r>
            <a:endParaRPr lang="en-US" altLang="ko-KR" sz="1000" dirty="0"/>
          </a:p>
          <a:p>
            <a:pPr marL="447675" lvl="1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dirty="0"/>
              <a:t>물약</a:t>
            </a:r>
            <a:r>
              <a:rPr lang="en-US" altLang="ko-KR" sz="1000" dirty="0"/>
              <a:t>(Potion) : </a:t>
            </a:r>
            <a:r>
              <a:rPr lang="ko-KR" altLang="en-US" sz="1000" dirty="0"/>
              <a:t>일회용 아이템</a:t>
            </a:r>
            <a:r>
              <a:rPr lang="en-US" altLang="ko-KR" sz="1000" dirty="0"/>
              <a:t>, </a:t>
            </a:r>
            <a:r>
              <a:rPr lang="ko-KR" altLang="en-US" sz="1000" dirty="0"/>
              <a:t>아이템 효과는 </a:t>
            </a:r>
            <a:r>
              <a:rPr lang="en-US" altLang="ko-KR" sz="1000" dirty="0"/>
              <a:t>Skill </a:t>
            </a:r>
            <a:r>
              <a:rPr lang="ko-KR" altLang="en-US" sz="1000" dirty="0"/>
              <a:t>시트에서 정리</a:t>
            </a:r>
            <a:endParaRPr lang="en-US" altLang="ko-KR" sz="1000" dirty="0"/>
          </a:p>
          <a:p>
            <a:pPr marL="447675" lvl="1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dirty="0"/>
              <a:t>부적</a:t>
            </a:r>
            <a:r>
              <a:rPr lang="en-US" altLang="ko-KR" sz="1000" dirty="0"/>
              <a:t>(Amulet) : </a:t>
            </a:r>
            <a:r>
              <a:rPr lang="ko-KR" altLang="en-US" sz="1000" dirty="0"/>
              <a:t>인벤토리에 저장 시 효과 발동하는 아이템</a:t>
            </a:r>
            <a:endParaRPr lang="en-US" altLang="ko-KR" sz="1000" dirty="0"/>
          </a:p>
          <a:p>
            <a:pPr marL="447675" lvl="1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dirty="0"/>
              <a:t>요정</a:t>
            </a:r>
            <a:r>
              <a:rPr lang="en-US" altLang="ko-KR" sz="1000" dirty="0"/>
              <a:t>(Fairy) : </a:t>
            </a:r>
            <a:r>
              <a:rPr lang="ko-KR" altLang="en-US" sz="1000" dirty="0"/>
              <a:t>획득 시 사라지면서 효과를 발동하는 아이템</a:t>
            </a:r>
            <a:r>
              <a:rPr lang="en-US" altLang="ko-KR" sz="1000" dirty="0"/>
              <a:t>, </a:t>
            </a:r>
            <a:r>
              <a:rPr lang="ko-KR" altLang="en-US" sz="1000" dirty="0"/>
              <a:t>인벤토리에 저장 불가</a:t>
            </a:r>
            <a:endParaRPr lang="en-US" altLang="ko-KR" sz="10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4BE3D16-AC36-4D2B-9493-3340ED26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A7E28-DD6C-460D-AC06-71078E5D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756B1B9-8230-4996-9A21-6A0F27007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아이템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3830C-2D3A-467C-8F9D-3730033377C2}"/>
              </a:ext>
            </a:extLst>
          </p:cNvPr>
          <p:cNvSpPr txBox="1"/>
          <p:nvPr/>
        </p:nvSpPr>
        <p:spPr>
          <a:xfrm>
            <a:off x="12722192" y="1022575"/>
            <a:ext cx="611799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무기는 캐릭터가 착용해 공격 시 효과가 발휘되는 것이고</a:t>
            </a:r>
            <a:r>
              <a:rPr lang="en-US" altLang="ko-KR" sz="1800" dirty="0"/>
              <a:t>, </a:t>
            </a:r>
            <a:r>
              <a:rPr lang="ko-KR" altLang="en-US" sz="1800" dirty="0"/>
              <a:t>소비는 </a:t>
            </a:r>
            <a:r>
              <a:rPr lang="ko-KR" altLang="en-US" sz="1800" dirty="0" err="1"/>
              <a:t>인벤토리에사용</a:t>
            </a:r>
            <a:r>
              <a:rPr lang="ko-KR" altLang="en-US" sz="1800" dirty="0"/>
              <a:t> 또는 던전에서 상호작용시 사라지면서 동시에 효과가 발휘된다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플레이어는 </a:t>
            </a:r>
            <a:r>
              <a:rPr lang="en-US" altLang="ko-KR" sz="1800" dirty="0" err="1"/>
              <a:t>PlayerManager</a:t>
            </a:r>
            <a:r>
              <a:rPr lang="ko-KR" altLang="en-US" sz="1800" dirty="0"/>
              <a:t>에서 관리하는 인벤토리에서 아이템을 확인</a:t>
            </a:r>
            <a:r>
              <a:rPr lang="en-US" altLang="ko-KR" sz="1800" dirty="0"/>
              <a:t>, </a:t>
            </a:r>
            <a:r>
              <a:rPr lang="ko-KR" altLang="en-US" sz="1800" dirty="0"/>
              <a:t>교체할 수 있다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플레이어가 방을 클리어하게 되면 보상으로 아이템 박스가 등장한다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아이템 박스에서는 등장하는 아이템의 범주는 플레이어의 게임 기록에 따라 달라진다</a:t>
            </a:r>
            <a:r>
              <a:rPr lang="en-US" altLang="ko-KR" sz="18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F06944-A6D8-4DA9-BDDA-4DB47C077868}"/>
              </a:ext>
            </a:extLst>
          </p:cNvPr>
          <p:cNvSpPr txBox="1"/>
          <p:nvPr/>
        </p:nvSpPr>
        <p:spPr>
          <a:xfrm>
            <a:off x="12722192" y="5525437"/>
            <a:ext cx="960120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아이템의 세부 범주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Warpon</a:t>
            </a:r>
            <a:r>
              <a:rPr lang="en-US" altLang="ko-KR" sz="1800" dirty="0"/>
              <a:t>(</a:t>
            </a:r>
            <a:r>
              <a:rPr lang="ko-KR" altLang="en-US" sz="1800" dirty="0"/>
              <a:t>착용</a:t>
            </a:r>
            <a:r>
              <a:rPr lang="en-US" altLang="ko-KR" sz="1800" dirty="0"/>
              <a:t>), Potion(</a:t>
            </a:r>
            <a:r>
              <a:rPr lang="ko-KR" altLang="en-US" sz="1800" dirty="0"/>
              <a:t>소비</a:t>
            </a:r>
            <a:r>
              <a:rPr lang="en-US" altLang="ko-KR" sz="1800" dirty="0"/>
              <a:t>), Access(</a:t>
            </a:r>
            <a:r>
              <a:rPr lang="ko-KR" altLang="en-US" sz="1800" dirty="0"/>
              <a:t>소지</a:t>
            </a:r>
            <a:r>
              <a:rPr lang="en-US" altLang="ko-KR" sz="1800" dirty="0"/>
              <a:t>), Volatile(</a:t>
            </a:r>
            <a:r>
              <a:rPr lang="ko-KR" altLang="en-US" sz="1800" dirty="0"/>
              <a:t>휘발성</a:t>
            </a:r>
            <a:r>
              <a:rPr lang="en-US" altLang="ko-KR" sz="1800" dirty="0"/>
              <a:t>), Connect(</a:t>
            </a:r>
            <a:r>
              <a:rPr lang="ko-KR" altLang="en-US" sz="1800" dirty="0"/>
              <a:t>연결</a:t>
            </a:r>
            <a:r>
              <a:rPr lang="en-US" altLang="ko-KR" sz="1800" dirty="0"/>
              <a:t>) [</a:t>
            </a:r>
            <a:r>
              <a:rPr lang="ko-KR" altLang="en-US" sz="1800" dirty="0"/>
              <a:t>아이템의 역할별로 구분</a:t>
            </a:r>
            <a:r>
              <a:rPr lang="en-US" altLang="ko-KR" sz="1800" dirty="0"/>
              <a:t>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A760BF-1017-41F7-8A67-EA367A0BCBA1}"/>
              </a:ext>
            </a:extLst>
          </p:cNvPr>
          <p:cNvSpPr txBox="1"/>
          <p:nvPr/>
        </p:nvSpPr>
        <p:spPr>
          <a:xfrm>
            <a:off x="449118" y="112785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아이템 공통 속성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05FBFF7-8E82-47C4-B347-FE579719445B}"/>
              </a:ext>
            </a:extLst>
          </p:cNvPr>
          <p:cNvGrpSpPr/>
          <p:nvPr/>
        </p:nvGrpSpPr>
        <p:grpSpPr>
          <a:xfrm>
            <a:off x="12979211" y="3293582"/>
            <a:ext cx="5603957" cy="2115091"/>
            <a:chOff x="411805" y="4154618"/>
            <a:chExt cx="5603957" cy="2115091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A1092F6-2F70-49D7-81D4-3A6738750E4F}"/>
                </a:ext>
              </a:extLst>
            </p:cNvPr>
            <p:cNvSpPr/>
            <p:nvPr/>
          </p:nvSpPr>
          <p:spPr>
            <a:xfrm>
              <a:off x="411805" y="4154618"/>
              <a:ext cx="1280160" cy="211509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66B3F94B-237F-42A2-A4F8-9CE96A15B428}"/>
                </a:ext>
              </a:extLst>
            </p:cNvPr>
            <p:cNvSpPr/>
            <p:nvPr/>
          </p:nvSpPr>
          <p:spPr>
            <a:xfrm>
              <a:off x="1853606" y="4154618"/>
              <a:ext cx="1280160" cy="211509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21BF379-52A0-4946-80BF-0D91A8236EA4}"/>
                </a:ext>
              </a:extLst>
            </p:cNvPr>
            <p:cNvSpPr/>
            <p:nvPr/>
          </p:nvSpPr>
          <p:spPr>
            <a:xfrm>
              <a:off x="3295407" y="4154618"/>
              <a:ext cx="1280160" cy="211509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627C1927-E94A-4A83-B46F-85965F5066B5}"/>
                </a:ext>
              </a:extLst>
            </p:cNvPr>
            <p:cNvSpPr/>
            <p:nvPr/>
          </p:nvSpPr>
          <p:spPr>
            <a:xfrm>
              <a:off x="4735601" y="4154618"/>
              <a:ext cx="1280160" cy="211509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1DD8E78A-30E4-4950-8658-4669708A3030}"/>
                </a:ext>
              </a:extLst>
            </p:cNvPr>
            <p:cNvSpPr/>
            <p:nvPr/>
          </p:nvSpPr>
          <p:spPr>
            <a:xfrm>
              <a:off x="411805" y="4154618"/>
              <a:ext cx="1280160" cy="42500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무기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FA535B9B-0306-41D8-8C59-C78DCDC3FFCD}"/>
                </a:ext>
              </a:extLst>
            </p:cNvPr>
            <p:cNvSpPr/>
            <p:nvPr/>
          </p:nvSpPr>
          <p:spPr>
            <a:xfrm>
              <a:off x="1853606" y="4154618"/>
              <a:ext cx="1280160" cy="42500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물약</a:t>
              </a: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7F4BAFFA-3C2C-46E2-A1D2-233989647249}"/>
                </a:ext>
              </a:extLst>
            </p:cNvPr>
            <p:cNvSpPr/>
            <p:nvPr/>
          </p:nvSpPr>
          <p:spPr>
            <a:xfrm>
              <a:off x="3295407" y="4154618"/>
              <a:ext cx="1280160" cy="42500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부적</a:t>
              </a: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7249D66-6578-4BF7-A3DB-136392EC2599}"/>
                </a:ext>
              </a:extLst>
            </p:cNvPr>
            <p:cNvSpPr/>
            <p:nvPr/>
          </p:nvSpPr>
          <p:spPr>
            <a:xfrm>
              <a:off x="4735601" y="4154618"/>
              <a:ext cx="1280160" cy="42500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요정</a:t>
              </a:r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7ED5E866-9C2E-4A4F-ADA3-92E28DC08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465" y="4665795"/>
              <a:ext cx="903539" cy="728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48883A9-9A71-40D7-A0CE-7EECCE904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474" y="5550843"/>
              <a:ext cx="873520" cy="596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Potion PNG Icon (31) - PNG Repo Free PNG Icons">
              <a:extLst>
                <a:ext uri="{FF2B5EF4-FFF2-40B4-BE49-F238E27FC236}">
                  <a16:creationId xmlns:a16="http://schemas.microsoft.com/office/drawing/2014/main" id="{77E762BD-2CC1-4208-AF71-D80319D8F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2397" y="4993286"/>
              <a:ext cx="802577" cy="802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Earrings Icons - Download Free Vector Icons | Noun Project">
              <a:extLst>
                <a:ext uri="{FF2B5EF4-FFF2-40B4-BE49-F238E27FC236}">
                  <a16:creationId xmlns:a16="http://schemas.microsoft.com/office/drawing/2014/main" id="{9C4B57E2-CD04-4724-BBF7-C584865C4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063" y="4899018"/>
              <a:ext cx="840848" cy="840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Download Free png Fairy PNG Transparent Free Images | PNG Only ...">
              <a:extLst>
                <a:ext uri="{FF2B5EF4-FFF2-40B4-BE49-F238E27FC236}">
                  <a16:creationId xmlns:a16="http://schemas.microsoft.com/office/drawing/2014/main" id="{78A61940-4B34-4441-9645-C747B6E8E0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6" r="17536"/>
            <a:stretch/>
          </p:blipFill>
          <p:spPr bwMode="auto">
            <a:xfrm>
              <a:off x="4735602" y="4747942"/>
              <a:ext cx="128016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내용 개체 틀 50" descr="시계이(가) 표시된 사진&#10;&#10;자동 생성된 설명">
            <a:extLst>
              <a:ext uri="{FF2B5EF4-FFF2-40B4-BE49-F238E27FC236}">
                <a16:creationId xmlns:a16="http://schemas.microsoft.com/office/drawing/2014/main" id="{44D188AE-5426-46D6-927E-2FB0D7A3A8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8" y="1181050"/>
            <a:ext cx="5529551" cy="2322777"/>
          </a:xfr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3DA560-AB4A-4406-9538-00AB76EB1F7B}"/>
              </a:ext>
            </a:extLst>
          </p:cNvPr>
          <p:cNvGrpSpPr/>
          <p:nvPr/>
        </p:nvGrpSpPr>
        <p:grpSpPr>
          <a:xfrm>
            <a:off x="16976517" y="2316369"/>
            <a:ext cx="1567542" cy="648567"/>
            <a:chOff x="8024327" y="251927"/>
            <a:chExt cx="1567542" cy="648567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ACBDCE8-3414-4B67-8EF0-6795B71EC484}"/>
                </a:ext>
              </a:extLst>
            </p:cNvPr>
            <p:cNvSpPr/>
            <p:nvPr/>
          </p:nvSpPr>
          <p:spPr>
            <a:xfrm>
              <a:off x="8024327" y="251927"/>
              <a:ext cx="1567542" cy="64856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EAAF9B-A0C9-4A2D-9344-36B4B8841DFA}"/>
                </a:ext>
              </a:extLst>
            </p:cNvPr>
            <p:cNvSpPr txBox="1"/>
            <p:nvPr/>
          </p:nvSpPr>
          <p:spPr>
            <a:xfrm>
              <a:off x="8024327" y="391544"/>
              <a:ext cx="156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봉인 기능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FDCB853-CB69-4B1A-B419-02EBE8C94FCA}"/>
              </a:ext>
            </a:extLst>
          </p:cNvPr>
          <p:cNvGrpSpPr/>
          <p:nvPr/>
        </p:nvGrpSpPr>
        <p:grpSpPr>
          <a:xfrm>
            <a:off x="13018320" y="643808"/>
            <a:ext cx="5520271" cy="2046061"/>
            <a:chOff x="7736943" y="1833490"/>
            <a:chExt cx="5520271" cy="204606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C518302-9713-4470-9283-11818A6386EC}"/>
                </a:ext>
              </a:extLst>
            </p:cNvPr>
            <p:cNvSpPr/>
            <p:nvPr/>
          </p:nvSpPr>
          <p:spPr>
            <a:xfrm>
              <a:off x="7736943" y="2050751"/>
              <a:ext cx="2267339" cy="18288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B2129A7-A3D1-4583-B5CE-25E634389C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6943" y="2050751"/>
              <a:ext cx="226734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974B690-B8FF-4772-BFA7-6F011DE3EE40}"/>
                </a:ext>
              </a:extLst>
            </p:cNvPr>
            <p:cNvGrpSpPr/>
            <p:nvPr/>
          </p:nvGrpSpPr>
          <p:grpSpPr>
            <a:xfrm>
              <a:off x="10474800" y="1833490"/>
              <a:ext cx="1567542" cy="648567"/>
              <a:chOff x="8024327" y="251927"/>
              <a:chExt cx="1567542" cy="648567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2D85010C-D7F9-4144-A808-2FF71DE927A5}"/>
                  </a:ext>
                </a:extLst>
              </p:cNvPr>
              <p:cNvSpPr/>
              <p:nvPr/>
            </p:nvSpPr>
            <p:spPr>
              <a:xfrm>
                <a:off x="8024327" y="251927"/>
                <a:ext cx="1567542" cy="648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EAF1C5-8A01-4C0B-BB30-74D246BBEB92}"/>
                  </a:ext>
                </a:extLst>
              </p:cNvPr>
              <p:cNvSpPr txBox="1"/>
              <p:nvPr/>
            </p:nvSpPr>
            <p:spPr>
              <a:xfrm>
                <a:off x="8024327" y="391544"/>
                <a:ext cx="1567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등급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AAA7E62-062D-4614-8475-EE7B2A354996}"/>
                </a:ext>
              </a:extLst>
            </p:cNvPr>
            <p:cNvGrpSpPr/>
            <p:nvPr/>
          </p:nvGrpSpPr>
          <p:grpSpPr>
            <a:xfrm>
              <a:off x="11689672" y="2310170"/>
              <a:ext cx="1567542" cy="648567"/>
              <a:chOff x="8024327" y="251927"/>
              <a:chExt cx="1567542" cy="648567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8ECD99A-A078-4757-AA18-44351C79595D}"/>
                  </a:ext>
                </a:extLst>
              </p:cNvPr>
              <p:cNvSpPr/>
              <p:nvPr/>
            </p:nvSpPr>
            <p:spPr>
              <a:xfrm>
                <a:off x="8024327" y="251927"/>
                <a:ext cx="1567542" cy="648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BDAE35-84C4-48FB-8538-5DEFD4EB840D}"/>
                  </a:ext>
                </a:extLst>
              </p:cNvPr>
              <p:cNvSpPr txBox="1"/>
              <p:nvPr/>
            </p:nvSpPr>
            <p:spPr>
              <a:xfrm>
                <a:off x="8024327" y="391544"/>
                <a:ext cx="1567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이름</a:t>
                </a:r>
              </a:p>
            </p:txBody>
          </p:sp>
        </p:grp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DDF216ED-B727-4BED-97A1-EE021935D9F5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 flipV="1">
              <a:off x="10004283" y="2157773"/>
              <a:ext cx="470517" cy="80737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B47C1B19-B590-4E71-988B-84DB5E6C1183}"/>
                </a:ext>
              </a:extLst>
            </p:cNvPr>
            <p:cNvCxnSpPr>
              <a:cxnSpLocks/>
              <a:stCxn id="13" idx="3"/>
              <a:endCxn id="25" idx="1"/>
            </p:cNvCxnSpPr>
            <p:nvPr/>
          </p:nvCxnSpPr>
          <p:spPr>
            <a:xfrm flipV="1">
              <a:off x="10004283" y="2634453"/>
              <a:ext cx="1685389" cy="330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61208D30-F096-4CAB-A641-02FB875560DD}"/>
                </a:ext>
              </a:extLst>
            </p:cNvPr>
            <p:cNvCxnSpPr>
              <a:cxnSpLocks/>
              <a:stCxn id="13" idx="3"/>
              <a:endCxn id="28" idx="1"/>
            </p:cNvCxnSpPr>
            <p:nvPr/>
          </p:nvCxnSpPr>
          <p:spPr>
            <a:xfrm>
              <a:off x="10004283" y="2965151"/>
              <a:ext cx="433716" cy="313146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0883FBB7-76A8-48D1-9565-EEAC05C52291}"/>
                </a:ext>
              </a:extLst>
            </p:cNvPr>
            <p:cNvCxnSpPr>
              <a:cxnSpLocks/>
              <a:stCxn id="13" idx="3"/>
              <a:endCxn id="39" idx="1"/>
            </p:cNvCxnSpPr>
            <p:nvPr/>
          </p:nvCxnSpPr>
          <p:spPr>
            <a:xfrm>
              <a:off x="10004283" y="2965151"/>
              <a:ext cx="1690857" cy="86518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51EF364-CE5A-4497-9791-B9E6D5CF6F0A}"/>
                </a:ext>
              </a:extLst>
            </p:cNvPr>
            <p:cNvGrpSpPr/>
            <p:nvPr/>
          </p:nvGrpSpPr>
          <p:grpSpPr>
            <a:xfrm>
              <a:off x="10437999" y="2954014"/>
              <a:ext cx="1567542" cy="648567"/>
              <a:chOff x="8024327" y="251927"/>
              <a:chExt cx="1567542" cy="648567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B8EB699B-774F-4AEC-810A-05161DA382E1}"/>
                  </a:ext>
                </a:extLst>
              </p:cNvPr>
              <p:cNvSpPr/>
              <p:nvPr/>
            </p:nvSpPr>
            <p:spPr>
              <a:xfrm>
                <a:off x="8024327" y="251927"/>
                <a:ext cx="1567542" cy="64856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664CB0-3689-4332-8361-CA49D64001B6}"/>
                  </a:ext>
                </a:extLst>
              </p:cNvPr>
              <p:cNvSpPr txBox="1"/>
              <p:nvPr/>
            </p:nvSpPr>
            <p:spPr>
              <a:xfrm>
                <a:off x="8024327" y="391544"/>
                <a:ext cx="1567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무게</a:t>
                </a: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70AF43A-05EE-4897-9140-EDC85F6818B6}"/>
              </a:ext>
            </a:extLst>
          </p:cNvPr>
          <p:cNvSpPr txBox="1"/>
          <p:nvPr/>
        </p:nvSpPr>
        <p:spPr>
          <a:xfrm>
            <a:off x="449118" y="382824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아이템 종류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7752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내용 개체 틀 65" descr="시계이(가) 표시된 사진&#10;&#10;자동 생성된 설명">
            <a:extLst>
              <a:ext uri="{FF2B5EF4-FFF2-40B4-BE49-F238E27FC236}">
                <a16:creationId xmlns:a16="http://schemas.microsoft.com/office/drawing/2014/main" id="{7B3A6252-F593-4694-B1CA-50DE1157088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8" y="1030406"/>
            <a:ext cx="5764212" cy="2492137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C0C4D-4A0F-4BCE-A738-266F1A917AE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아이템 설명</a:t>
            </a:r>
            <a:r>
              <a:rPr lang="en-US" altLang="ko-KR" sz="1400" b="1" dirty="0"/>
              <a:t>&gt;</a:t>
            </a:r>
          </a:p>
          <a:p>
            <a:r>
              <a:rPr lang="ko-KR" altLang="en-US" sz="1200" dirty="0"/>
              <a:t>유저가 전투에 직접적으로 사용하는 아이템</a:t>
            </a:r>
            <a:endParaRPr lang="en-US" altLang="ko-KR" sz="1200" dirty="0"/>
          </a:p>
          <a:p>
            <a:r>
              <a:rPr lang="ko-KR" altLang="en-US" sz="1200" dirty="0"/>
              <a:t>유일한 착용 아이템 부류</a:t>
            </a:r>
            <a:endParaRPr lang="en-US" altLang="ko-KR" sz="1200" dirty="0"/>
          </a:p>
          <a:p>
            <a:r>
              <a:rPr lang="ko-KR" altLang="en-US" sz="1200" dirty="0"/>
              <a:t>무기 별로 공격 연출효과가 다르다</a:t>
            </a:r>
            <a:r>
              <a:rPr lang="en-US" altLang="ko-KR" sz="1200" dirty="0"/>
              <a:t>. ( </a:t>
            </a:r>
            <a:r>
              <a:rPr lang="ko-KR" altLang="en-US" sz="1200" dirty="0"/>
              <a:t>등급이 오를 수록 차이가 극명함 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플레이어 캐릭터는 기본 무기가 착용 된 상태로 게임이 시작됨</a:t>
            </a:r>
            <a:endParaRPr lang="en-US" altLang="ko-KR" sz="1200" dirty="0"/>
          </a:p>
          <a:p>
            <a:r>
              <a:rPr lang="ko-KR" altLang="en-US" sz="1200" dirty="0"/>
              <a:t>아이템 등급에 가장 큰 영향을 받는 부류</a:t>
            </a:r>
            <a:endParaRPr lang="en-US" altLang="ko-KR" sz="1200" dirty="0"/>
          </a:p>
          <a:p>
            <a:r>
              <a:rPr lang="ko-KR" altLang="en-US" sz="1200" dirty="0"/>
              <a:t>아이템의 등급을 강화 가능을 통해 한 단계 상승 시킬 수 있음</a:t>
            </a:r>
          </a:p>
        </p:txBody>
      </p:sp>
      <p:pic>
        <p:nvPicPr>
          <p:cNvPr id="62" name="내용 개체 틀 61" descr="개체, 시계, 손목시계이(가) 표시된 사진&#10;&#10;자동 생성된 설명">
            <a:extLst>
              <a:ext uri="{FF2B5EF4-FFF2-40B4-BE49-F238E27FC236}">
                <a16:creationId xmlns:a16="http://schemas.microsoft.com/office/drawing/2014/main" id="{9034A648-1DCF-41FE-AB5E-4B96980E558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5" y="3676725"/>
            <a:ext cx="5553937" cy="2676376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B9378E-1B82-4FCA-8C3F-837616706DD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아이템에 등급 부여하고 해당 등급에 따라 강화된 아이템 성능을 시각적으로 보여주는 것으로 유저는 높은 등급의 아이템을 획득하려는 수집욕을 가짐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별 서로 다른 연출로 각 아이템의 특징을 유저에게 각인 시키고 해당 특징을 반복플레이를 통해 학습할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시스템 단계에서 캐릭터의 손에 장비가 장착되어 있지 않는다면 공격이 불가능하도록 만들어 무기 아이템의 중요성을 이해시킴</a:t>
            </a: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AA31C7B-4308-428C-B9BB-915DB237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A3493A-9EFC-4264-86E0-A2DC9923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98EE6F8-2280-454C-A8A3-E05D0EEB4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무기</a:t>
            </a:r>
            <a:r>
              <a:rPr lang="en-US" altLang="ko-KR" dirty="0"/>
              <a:t>(</a:t>
            </a:r>
            <a:r>
              <a:rPr lang="en-US" altLang="ko-KR" dirty="0" err="1"/>
              <a:t>Warpon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70DE1D-E6BF-4562-9E60-8B8B58D79781}"/>
              </a:ext>
            </a:extLst>
          </p:cNvPr>
          <p:cNvGrpSpPr/>
          <p:nvPr/>
        </p:nvGrpSpPr>
        <p:grpSpPr>
          <a:xfrm>
            <a:off x="12513798" y="593816"/>
            <a:ext cx="5764212" cy="428625"/>
            <a:chOff x="331788" y="904875"/>
            <a:chExt cx="5764212" cy="4286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5AF859-9908-4F0F-8CE0-8D31B6D58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75" t="21981" r="63550" b="73983"/>
            <a:stretch/>
          </p:blipFill>
          <p:spPr>
            <a:xfrm>
              <a:off x="331788" y="904875"/>
              <a:ext cx="5764212" cy="42862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03E8C55-6AA9-439D-80A6-772325CCD9D2}"/>
                </a:ext>
              </a:extLst>
            </p:cNvPr>
            <p:cNvSpPr/>
            <p:nvPr/>
          </p:nvSpPr>
          <p:spPr>
            <a:xfrm>
              <a:off x="4489704" y="1106424"/>
              <a:ext cx="896112" cy="2270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3D9BDCB-B6FC-4C66-BDF0-0D6424CBFFEA}"/>
              </a:ext>
            </a:extLst>
          </p:cNvPr>
          <p:cNvSpPr txBox="1"/>
          <p:nvPr/>
        </p:nvSpPr>
        <p:spPr>
          <a:xfrm>
            <a:off x="14120316" y="1098290"/>
            <a:ext cx="2551398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캐릭터 데이터에 기본으로 설정된 아이템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186417F-CF88-42F8-A63D-074817EEDB94}"/>
              </a:ext>
            </a:extLst>
          </p:cNvPr>
          <p:cNvGrpSpPr/>
          <p:nvPr/>
        </p:nvGrpSpPr>
        <p:grpSpPr>
          <a:xfrm>
            <a:off x="12983655" y="1244997"/>
            <a:ext cx="4824498" cy="1465664"/>
            <a:chOff x="7179818" y="-391562"/>
            <a:chExt cx="4824498" cy="146566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62C8583-BD87-4F01-BD8F-48144CD54D75}"/>
                </a:ext>
              </a:extLst>
            </p:cNvPr>
            <p:cNvGrpSpPr/>
            <p:nvPr/>
          </p:nvGrpSpPr>
          <p:grpSpPr>
            <a:xfrm>
              <a:off x="10623586" y="-391562"/>
              <a:ext cx="1380730" cy="1465664"/>
              <a:chOff x="10878982" y="-391562"/>
              <a:chExt cx="1380730" cy="1465664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99FA3E7E-4990-42B3-A72A-8641033D289C}"/>
                  </a:ext>
                </a:extLst>
              </p:cNvPr>
              <p:cNvSpPr/>
              <p:nvPr/>
            </p:nvSpPr>
            <p:spPr>
              <a:xfrm>
                <a:off x="10878982" y="-170460"/>
                <a:ext cx="1380730" cy="119721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Picture 12" descr="Download Warcraft Sword HQ PNG Image | FreePNGImg">
                <a:extLst>
                  <a:ext uri="{FF2B5EF4-FFF2-40B4-BE49-F238E27FC236}">
                    <a16:creationId xmlns:a16="http://schemas.microsoft.com/office/drawing/2014/main" id="{E6463C01-7B7D-485A-9686-9BBA90787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668476" flipV="1">
                <a:off x="10890033" y="103210"/>
                <a:ext cx="1465664" cy="4761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9B91B1-0E42-469E-B778-9315010FD2BE}"/>
                  </a:ext>
                </a:extLst>
              </p:cNvPr>
              <p:cNvSpPr txBox="1"/>
              <p:nvPr/>
            </p:nvSpPr>
            <p:spPr>
              <a:xfrm>
                <a:off x="11036807" y="806566"/>
                <a:ext cx="11721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마력이 깃든 대검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43E291D-D2AE-4649-A934-5E25DDBCB585}"/>
                </a:ext>
              </a:extLst>
            </p:cNvPr>
            <p:cNvGrpSpPr/>
            <p:nvPr/>
          </p:nvGrpSpPr>
          <p:grpSpPr>
            <a:xfrm>
              <a:off x="8895932" y="-190810"/>
              <a:ext cx="1380730" cy="1240348"/>
              <a:chOff x="9087945" y="-170460"/>
              <a:chExt cx="1380730" cy="1240348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D39C6A05-F56A-475B-A970-53B87130D859}"/>
                  </a:ext>
                </a:extLst>
              </p:cNvPr>
              <p:cNvSpPr/>
              <p:nvPr/>
            </p:nvSpPr>
            <p:spPr>
              <a:xfrm>
                <a:off x="9087945" y="-170460"/>
                <a:ext cx="1380730" cy="1197213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Picture 14" descr="Sword PNG Image - PngPix">
                <a:extLst>
                  <a:ext uri="{FF2B5EF4-FFF2-40B4-BE49-F238E27FC236}">
                    <a16:creationId xmlns:a16="http://schemas.microsoft.com/office/drawing/2014/main" id="{395ECB56-4A64-42B4-9B5E-3226520AEF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200000">
                <a:off x="9407559" y="-251144"/>
                <a:ext cx="816415" cy="1290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679910-CA9C-440D-97AF-91C7DF1803EB}"/>
                  </a:ext>
                </a:extLst>
              </p:cNvPr>
              <p:cNvSpPr txBox="1"/>
              <p:nvPr/>
            </p:nvSpPr>
            <p:spPr>
              <a:xfrm>
                <a:off x="9343742" y="823667"/>
                <a:ext cx="8707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완성된 대검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81D55F7-66DD-405B-B1A9-006E5B3B0079}"/>
                </a:ext>
              </a:extLst>
            </p:cNvPr>
            <p:cNvGrpSpPr/>
            <p:nvPr/>
          </p:nvGrpSpPr>
          <p:grpSpPr>
            <a:xfrm>
              <a:off x="7179818" y="-170460"/>
              <a:ext cx="1380730" cy="1204675"/>
              <a:chOff x="7179818" y="-170460"/>
              <a:chExt cx="1380730" cy="1204675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D2475ED-6AE7-4FE6-A885-A92F548C16BB}"/>
                  </a:ext>
                </a:extLst>
              </p:cNvPr>
              <p:cNvSpPr/>
              <p:nvPr/>
            </p:nvSpPr>
            <p:spPr>
              <a:xfrm>
                <a:off x="7179818" y="-170460"/>
                <a:ext cx="1380730" cy="1197213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1" name="Picture 8" descr="30 Swords PNG images free download-">
                <a:extLst>
                  <a:ext uri="{FF2B5EF4-FFF2-40B4-BE49-F238E27FC236}">
                    <a16:creationId xmlns:a16="http://schemas.microsoft.com/office/drawing/2014/main" id="{D490BE9D-0214-47BD-9DB9-0F108909B2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58472">
                <a:off x="7454763" y="-117999"/>
                <a:ext cx="942395" cy="9423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16872C-A73F-44C2-B60A-903FE1E5835F}"/>
                  </a:ext>
                </a:extLst>
              </p:cNvPr>
              <p:cNvSpPr txBox="1"/>
              <p:nvPr/>
            </p:nvSpPr>
            <p:spPr>
              <a:xfrm>
                <a:off x="7490584" y="787994"/>
                <a:ext cx="8707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/>
                  <a:t>조잡한 대검</a:t>
                </a:r>
              </a:p>
            </p:txBody>
          </p:sp>
        </p:grpSp>
        <p:sp>
          <p:nvSpPr>
            <p:cNvPr id="18" name="1/2 액자 17">
              <a:extLst>
                <a:ext uri="{FF2B5EF4-FFF2-40B4-BE49-F238E27FC236}">
                  <a16:creationId xmlns:a16="http://schemas.microsoft.com/office/drawing/2014/main" id="{F8AC23D5-D2FD-4ED7-A6A7-B12E6082FD1C}"/>
                </a:ext>
              </a:extLst>
            </p:cNvPr>
            <p:cNvSpPr>
              <a:spLocks/>
            </p:cNvSpPr>
            <p:nvPr/>
          </p:nvSpPr>
          <p:spPr>
            <a:xfrm rot="18900000">
              <a:off x="8576784" y="158780"/>
              <a:ext cx="569847" cy="569598"/>
            </a:xfrm>
            <a:prstGeom prst="halfFrame">
              <a:avLst>
                <a:gd name="adj1" fmla="val 12497"/>
                <a:gd name="adj2" fmla="val 140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1/2 액자 35">
              <a:extLst>
                <a:ext uri="{FF2B5EF4-FFF2-40B4-BE49-F238E27FC236}">
                  <a16:creationId xmlns:a16="http://schemas.microsoft.com/office/drawing/2014/main" id="{F320FA21-DF2C-4396-BE5B-54D1A42CE0BC}"/>
                </a:ext>
              </a:extLst>
            </p:cNvPr>
            <p:cNvSpPr>
              <a:spLocks/>
            </p:cNvSpPr>
            <p:nvPr/>
          </p:nvSpPr>
          <p:spPr>
            <a:xfrm rot="18900000">
              <a:off x="10292898" y="158780"/>
              <a:ext cx="569847" cy="569598"/>
            </a:xfrm>
            <a:prstGeom prst="halfFrame">
              <a:avLst>
                <a:gd name="adj1" fmla="val 12497"/>
                <a:gd name="adj2" fmla="val 1404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40BDED2-9669-4D42-B87F-67065E10ED5B}"/>
              </a:ext>
            </a:extLst>
          </p:cNvPr>
          <p:cNvCxnSpPr>
            <a:stCxn id="13" idx="3"/>
            <a:endCxn id="10" idx="2"/>
          </p:cNvCxnSpPr>
          <p:nvPr/>
        </p:nvCxnSpPr>
        <p:spPr>
          <a:xfrm flipV="1">
            <a:off x="16671714" y="1022440"/>
            <a:ext cx="448056" cy="22255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D2057C8-EB79-4D9A-81FC-EC00574416A4}"/>
              </a:ext>
            </a:extLst>
          </p:cNvPr>
          <p:cNvSpPr txBox="1"/>
          <p:nvPr/>
        </p:nvSpPr>
        <p:spPr>
          <a:xfrm>
            <a:off x="14151891" y="2764866"/>
            <a:ext cx="2551398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/>
              <a:t>무기의 등급에 따라 상향되는 성능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C932C4F-F2DC-40B1-9904-06F4EB0474B7}"/>
              </a:ext>
            </a:extLst>
          </p:cNvPr>
          <p:cNvGrpSpPr/>
          <p:nvPr/>
        </p:nvGrpSpPr>
        <p:grpSpPr>
          <a:xfrm>
            <a:off x="12439650" y="4023534"/>
            <a:ext cx="5534025" cy="2638060"/>
            <a:chOff x="447675" y="3632299"/>
            <a:chExt cx="5534025" cy="263806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3F5545F-6588-4B8F-9BEE-1CACC5AE0401}"/>
                </a:ext>
              </a:extLst>
            </p:cNvPr>
            <p:cNvGrpSpPr/>
            <p:nvPr/>
          </p:nvGrpSpPr>
          <p:grpSpPr>
            <a:xfrm>
              <a:off x="4396698" y="5030011"/>
              <a:ext cx="1380730" cy="1240348"/>
              <a:chOff x="4194402" y="5139722"/>
              <a:chExt cx="1380730" cy="1240348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73E5EFD6-83C9-4C36-93CE-C6E864E3128B}"/>
                  </a:ext>
                </a:extLst>
              </p:cNvPr>
              <p:cNvSpPr/>
              <p:nvPr/>
            </p:nvSpPr>
            <p:spPr>
              <a:xfrm>
                <a:off x="4194402" y="5139722"/>
                <a:ext cx="1380730" cy="1197213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9" name="Picture 14" descr="Sword PNG Image - PngPix">
                <a:extLst>
                  <a:ext uri="{FF2B5EF4-FFF2-40B4-BE49-F238E27FC236}">
                    <a16:creationId xmlns:a16="http://schemas.microsoft.com/office/drawing/2014/main" id="{2FE03B66-3AF8-4E9F-A2AF-AAF76691E0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200000">
                <a:off x="4514016" y="5059038"/>
                <a:ext cx="816415" cy="1290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6811184-8062-4F6E-80AD-1F1A9B77EDFF}"/>
                  </a:ext>
                </a:extLst>
              </p:cNvPr>
              <p:cNvSpPr txBox="1"/>
              <p:nvPr/>
            </p:nvSpPr>
            <p:spPr>
              <a:xfrm>
                <a:off x="4450199" y="6133849"/>
                <a:ext cx="8707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완성된 대검</a:t>
                </a:r>
              </a:p>
            </p:txBody>
          </p:sp>
        </p:grp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DD79BB2-4296-40FE-85A5-99B13DA9854E}"/>
                </a:ext>
              </a:extLst>
            </p:cNvPr>
            <p:cNvSpPr/>
            <p:nvPr/>
          </p:nvSpPr>
          <p:spPr>
            <a:xfrm>
              <a:off x="447675" y="3632299"/>
              <a:ext cx="5534025" cy="128601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BE07AEF-9EA2-4B03-A8EE-E4A87D50FDA4}"/>
                </a:ext>
              </a:extLst>
            </p:cNvPr>
            <p:cNvGrpSpPr/>
            <p:nvPr/>
          </p:nvGrpSpPr>
          <p:grpSpPr>
            <a:xfrm>
              <a:off x="521823" y="3676700"/>
              <a:ext cx="5379964" cy="1204675"/>
              <a:chOff x="521823" y="3676700"/>
              <a:chExt cx="5379964" cy="1204675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EB557C4-84A9-4009-AC25-91A9C7B60A2B}"/>
                  </a:ext>
                </a:extLst>
              </p:cNvPr>
              <p:cNvGrpSpPr/>
              <p:nvPr/>
            </p:nvGrpSpPr>
            <p:grpSpPr>
              <a:xfrm>
                <a:off x="521823" y="3676700"/>
                <a:ext cx="1380730" cy="1204675"/>
                <a:chOff x="602210" y="4063108"/>
                <a:chExt cx="1380730" cy="1204675"/>
              </a:xfrm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82056712-043B-4EDC-B58F-510AE2C37AC1}"/>
                    </a:ext>
                  </a:extLst>
                </p:cNvPr>
                <p:cNvSpPr/>
                <p:nvPr/>
              </p:nvSpPr>
              <p:spPr>
                <a:xfrm>
                  <a:off x="602210" y="4063108"/>
                  <a:ext cx="1380730" cy="1197213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7" name="Picture 8" descr="30 Swords PNG images free download-">
                  <a:extLst>
                    <a:ext uri="{FF2B5EF4-FFF2-40B4-BE49-F238E27FC236}">
                      <a16:creationId xmlns:a16="http://schemas.microsoft.com/office/drawing/2014/main" id="{2794EABC-56E0-4772-BC44-843BA13066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58472">
                  <a:off x="877155" y="4115569"/>
                  <a:ext cx="942395" cy="942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6E8127C-C25B-44E3-B46B-90B15A598E3C}"/>
                    </a:ext>
                  </a:extLst>
                </p:cNvPr>
                <p:cNvSpPr txBox="1"/>
                <p:nvPr/>
              </p:nvSpPr>
              <p:spPr>
                <a:xfrm>
                  <a:off x="912976" y="5021562"/>
                  <a:ext cx="87075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/>
                    <a:t>조잡한 대검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A93FE74-3AE9-445F-B322-923A9DA4E46B}"/>
                  </a:ext>
                </a:extLst>
              </p:cNvPr>
              <p:cNvGrpSpPr/>
              <p:nvPr/>
            </p:nvGrpSpPr>
            <p:grpSpPr>
              <a:xfrm>
                <a:off x="2521440" y="3676700"/>
                <a:ext cx="1380730" cy="1204675"/>
                <a:chOff x="602210" y="4063108"/>
                <a:chExt cx="1380730" cy="1204675"/>
              </a:xfrm>
            </p:grpSpPr>
            <p:sp>
              <p:nvSpPr>
                <p:cNvPr id="51" name="사각형: 둥근 모서리 50">
                  <a:extLst>
                    <a:ext uri="{FF2B5EF4-FFF2-40B4-BE49-F238E27FC236}">
                      <a16:creationId xmlns:a16="http://schemas.microsoft.com/office/drawing/2014/main" id="{640FEE0A-582F-4244-8848-9E7E2F5F2FDF}"/>
                    </a:ext>
                  </a:extLst>
                </p:cNvPr>
                <p:cNvSpPr/>
                <p:nvPr/>
              </p:nvSpPr>
              <p:spPr>
                <a:xfrm>
                  <a:off x="602210" y="4063108"/>
                  <a:ext cx="1380730" cy="1197213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2" name="Picture 8" descr="30 Swords PNG images free download-">
                  <a:extLst>
                    <a:ext uri="{FF2B5EF4-FFF2-40B4-BE49-F238E27FC236}">
                      <a16:creationId xmlns:a16="http://schemas.microsoft.com/office/drawing/2014/main" id="{12DE0648-3534-467D-8296-B575D2DB49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58472">
                  <a:off x="877155" y="4115569"/>
                  <a:ext cx="942395" cy="942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FD93D82-7A2D-4165-8027-3076BE03E0D4}"/>
                    </a:ext>
                  </a:extLst>
                </p:cNvPr>
                <p:cNvSpPr txBox="1"/>
                <p:nvPr/>
              </p:nvSpPr>
              <p:spPr>
                <a:xfrm>
                  <a:off x="912976" y="5021562"/>
                  <a:ext cx="87075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/>
                    <a:t>조잡한 대검</a:t>
                  </a: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40399BB-7F25-4B14-939D-5C3E4C4371BC}"/>
                  </a:ext>
                </a:extLst>
              </p:cNvPr>
              <p:cNvGrpSpPr/>
              <p:nvPr/>
            </p:nvGrpSpPr>
            <p:grpSpPr>
              <a:xfrm>
                <a:off x="4521057" y="3676700"/>
                <a:ext cx="1380730" cy="1204675"/>
                <a:chOff x="602210" y="4063108"/>
                <a:chExt cx="1380730" cy="1204675"/>
              </a:xfrm>
            </p:grpSpPr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AD082674-EC42-42BC-945F-F54C1E925FDC}"/>
                    </a:ext>
                  </a:extLst>
                </p:cNvPr>
                <p:cNvSpPr/>
                <p:nvPr/>
              </p:nvSpPr>
              <p:spPr>
                <a:xfrm>
                  <a:off x="602210" y="4063108"/>
                  <a:ext cx="1380730" cy="1197213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6" name="Picture 8" descr="30 Swords PNG images free download-">
                  <a:extLst>
                    <a:ext uri="{FF2B5EF4-FFF2-40B4-BE49-F238E27FC236}">
                      <a16:creationId xmlns:a16="http://schemas.microsoft.com/office/drawing/2014/main" id="{00823668-E79E-48F2-A559-4120E88892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58472">
                  <a:off x="877155" y="4115569"/>
                  <a:ext cx="942395" cy="9423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E985C30-14E3-4391-9E8B-990756101F47}"/>
                    </a:ext>
                  </a:extLst>
                </p:cNvPr>
                <p:cNvSpPr txBox="1"/>
                <p:nvPr/>
              </p:nvSpPr>
              <p:spPr>
                <a:xfrm>
                  <a:off x="912976" y="5021562"/>
                  <a:ext cx="87075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/>
                    <a:t>조잡한 대검</a:t>
                  </a:r>
                </a:p>
              </p:txBody>
            </p:sp>
          </p:grpSp>
          <p:sp>
            <p:nvSpPr>
              <p:cNvPr id="40" name="십자형 39">
                <a:extLst>
                  <a:ext uri="{FF2B5EF4-FFF2-40B4-BE49-F238E27FC236}">
                    <a16:creationId xmlns:a16="http://schemas.microsoft.com/office/drawing/2014/main" id="{675E4197-D9FF-467A-B60E-1AAD7F3CE475}"/>
                  </a:ext>
                </a:extLst>
              </p:cNvPr>
              <p:cNvSpPr/>
              <p:nvPr/>
            </p:nvSpPr>
            <p:spPr>
              <a:xfrm>
                <a:off x="1994246" y="4046706"/>
                <a:ext cx="457200" cy="457200"/>
              </a:xfrm>
              <a:prstGeom prst="plus">
                <a:avLst>
                  <a:gd name="adj" fmla="val 3750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십자형 62">
                <a:extLst>
                  <a:ext uri="{FF2B5EF4-FFF2-40B4-BE49-F238E27FC236}">
                    <a16:creationId xmlns:a16="http://schemas.microsoft.com/office/drawing/2014/main" id="{C963A61B-87BA-40D5-AE53-D252557031F2}"/>
                  </a:ext>
                </a:extLst>
              </p:cNvPr>
              <p:cNvSpPr/>
              <p:nvPr/>
            </p:nvSpPr>
            <p:spPr>
              <a:xfrm>
                <a:off x="3992954" y="4046706"/>
                <a:ext cx="457200" cy="457200"/>
              </a:xfrm>
              <a:prstGeom prst="plus">
                <a:avLst>
                  <a:gd name="adj" fmla="val 3750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화살표: 위로 굽음 41">
              <a:extLst>
                <a:ext uri="{FF2B5EF4-FFF2-40B4-BE49-F238E27FC236}">
                  <a16:creationId xmlns:a16="http://schemas.microsoft.com/office/drawing/2014/main" id="{E43C0D3C-C43F-4325-944E-6FCA864E8D38}"/>
                </a:ext>
              </a:extLst>
            </p:cNvPr>
            <p:cNvSpPr/>
            <p:nvPr/>
          </p:nvSpPr>
          <p:spPr>
            <a:xfrm rot="5400000">
              <a:off x="3815688" y="5194451"/>
              <a:ext cx="650851" cy="406537"/>
            </a:xfrm>
            <a:prstGeom prst="bent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F0B6EDB-0C6F-4603-B895-BA130520089C}"/>
                </a:ext>
              </a:extLst>
            </p:cNvPr>
            <p:cNvSpPr txBox="1"/>
            <p:nvPr/>
          </p:nvSpPr>
          <p:spPr>
            <a:xfrm>
              <a:off x="1124665" y="5348703"/>
              <a:ext cx="2196361" cy="5242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/>
                <a:t>동일한 무기 </a:t>
              </a:r>
              <a:r>
                <a:rPr lang="en-US" altLang="ko-KR" sz="1000" dirty="0"/>
                <a:t>3</a:t>
              </a:r>
              <a:r>
                <a:rPr lang="ko-KR" altLang="en-US" sz="1000" dirty="0"/>
                <a:t>개를 소비해 한단계 높은 등급의 아이템으로 교환가능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021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1EEA-0358-4974-939B-41CFF869EF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778" y="904875"/>
            <a:ext cx="5764212" cy="1838325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아이템 설명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r>
              <a:rPr lang="ko-KR" altLang="en-US" sz="1200" dirty="0"/>
              <a:t>사용시 인벤토리에서 사라지는 아이템</a:t>
            </a:r>
            <a:endParaRPr lang="en-US" altLang="ko-KR" sz="1200" dirty="0"/>
          </a:p>
          <a:p>
            <a:r>
              <a:rPr lang="ko-KR" altLang="en-US" sz="1200" dirty="0"/>
              <a:t>플레이어가 자원</a:t>
            </a:r>
            <a:r>
              <a:rPr lang="en-US" altLang="ko-KR" sz="1200" dirty="0"/>
              <a:t>(HP, </a:t>
            </a:r>
            <a:r>
              <a:rPr lang="ko-KR" altLang="en-US" sz="1200" dirty="0"/>
              <a:t>시간</a:t>
            </a:r>
            <a:r>
              <a:rPr lang="en-US" altLang="ko-KR" sz="1200" dirty="0"/>
              <a:t>)</a:t>
            </a:r>
            <a:r>
              <a:rPr lang="ko-KR" altLang="en-US" sz="1200" dirty="0"/>
              <a:t>을 관리하는데 사용됨</a:t>
            </a:r>
            <a:endParaRPr lang="en-US" altLang="ko-KR" sz="1200" dirty="0"/>
          </a:p>
          <a:p>
            <a:r>
              <a:rPr lang="ko-KR" altLang="en-US" sz="1200" dirty="0"/>
              <a:t>게임 진행에 도움을 주는 버프를 가진 아이템 또한 있음</a:t>
            </a:r>
            <a:endParaRPr lang="en-US" altLang="ko-KR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A10A78F-75D6-46CE-83C0-78ADF637E7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5778" y="2743200"/>
            <a:ext cx="5764212" cy="364369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기획 의도</a:t>
            </a:r>
            <a:r>
              <a:rPr lang="en-US" altLang="ko-KR" sz="1400" b="1" dirty="0"/>
              <a:t>&gt;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장르에서 자원관리는 매우 중요한 컨텐츠로 사용됨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자원을 관리하는 수단으로 유저는 물약을 수집하고 효과를 학습하는 과정을 거침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학습된 정보를 통해 </a:t>
            </a:r>
            <a:r>
              <a:rPr lang="ko-KR" altLang="en-US" sz="1200" dirty="0" err="1"/>
              <a:t>적제적소에</a:t>
            </a:r>
            <a:r>
              <a:rPr lang="ko-KR" altLang="en-US" sz="1200" dirty="0"/>
              <a:t> 아이템을 사용하는 액션을 취함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사용하는 사라지는 희소성 때문에 플레이어는 소비 아이템 사용 한번에 신중을 요구하게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불필요한 사용으로 후반에 필요한 아이템이 소량만 남은 경우 유저는 긴장감을 가짐</a:t>
            </a:r>
            <a:endParaRPr lang="en-US" altLang="ko-KR" sz="120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7874C99-022C-48C9-968D-27307979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10EB02-2964-4112-AA13-1298E6D7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E1EA6-FDF9-48F5-96A0-B840ABFA89D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1180A49-45E4-471C-B88A-16731BFD32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물약</a:t>
            </a:r>
            <a:r>
              <a:rPr lang="en-US" altLang="ko-KR" dirty="0"/>
              <a:t>(Potion)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82AF92-28A9-411C-81FB-271DF96C27E8}"/>
              </a:ext>
            </a:extLst>
          </p:cNvPr>
          <p:cNvSpPr/>
          <p:nvPr/>
        </p:nvSpPr>
        <p:spPr>
          <a:xfrm>
            <a:off x="5048171" y="1492897"/>
            <a:ext cx="345232" cy="340801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617DB8-030A-4D48-A19D-763886B8618A}"/>
              </a:ext>
            </a:extLst>
          </p:cNvPr>
          <p:cNvSpPr/>
          <p:nvPr/>
        </p:nvSpPr>
        <p:spPr>
          <a:xfrm>
            <a:off x="3648784" y="1814706"/>
            <a:ext cx="345232" cy="340801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692DEC0-B612-4BBC-ADE5-4BFABF8166EB}"/>
              </a:ext>
            </a:extLst>
          </p:cNvPr>
          <p:cNvGrpSpPr/>
          <p:nvPr/>
        </p:nvGrpSpPr>
        <p:grpSpPr>
          <a:xfrm>
            <a:off x="12942347" y="797912"/>
            <a:ext cx="4416696" cy="2314567"/>
            <a:chOff x="10910347" y="1201914"/>
            <a:chExt cx="4416696" cy="2314567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CA2FB041-7C96-432E-A096-1CD09F643CC4}"/>
                </a:ext>
              </a:extLst>
            </p:cNvPr>
            <p:cNvSpPr/>
            <p:nvPr/>
          </p:nvSpPr>
          <p:spPr>
            <a:xfrm>
              <a:off x="12688165" y="2301091"/>
              <a:ext cx="861060" cy="716280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사용</a:t>
              </a:r>
              <a:endParaRPr lang="ko-KR" altLang="en-US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32DBB6F-A3D4-433A-9FE7-7DA4D11AFC2C}"/>
                </a:ext>
              </a:extLst>
            </p:cNvPr>
            <p:cNvGrpSpPr/>
            <p:nvPr/>
          </p:nvGrpSpPr>
          <p:grpSpPr>
            <a:xfrm>
              <a:off x="10910347" y="1201914"/>
              <a:ext cx="1788763" cy="2314567"/>
              <a:chOff x="10910347" y="1201914"/>
              <a:chExt cx="1788763" cy="231456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0954406-2ADC-4B36-93B4-10DD248397AB}"/>
                  </a:ext>
                </a:extLst>
              </p:cNvPr>
              <p:cNvGrpSpPr/>
              <p:nvPr/>
            </p:nvGrpSpPr>
            <p:grpSpPr>
              <a:xfrm>
                <a:off x="10947478" y="1801981"/>
                <a:ext cx="1714500" cy="1714500"/>
                <a:chOff x="10370820" y="388620"/>
                <a:chExt cx="1714500" cy="1714500"/>
              </a:xfrm>
            </p:grpSpPr>
            <p:pic>
              <p:nvPicPr>
                <p:cNvPr id="2050" name="Picture 2" descr="Potion PNG Icon">
                  <a:extLst>
                    <a:ext uri="{FF2B5EF4-FFF2-40B4-BE49-F238E27FC236}">
                      <a16:creationId xmlns:a16="http://schemas.microsoft.com/office/drawing/2014/main" id="{1D3ECEF8-4746-479B-B4EF-C276F4C0FA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370820" y="388620"/>
                  <a:ext cx="1714500" cy="171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3332843-D805-4576-AA13-4252C6753FF6}"/>
                    </a:ext>
                  </a:extLst>
                </p:cNvPr>
                <p:cNvSpPr/>
                <p:nvPr/>
              </p:nvSpPr>
              <p:spPr>
                <a:xfrm>
                  <a:off x="10734675" y="1133475"/>
                  <a:ext cx="992981" cy="914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A7D22BB-DDF8-4ECF-9FE1-D68B17EC9B2A}"/>
                  </a:ext>
                </a:extLst>
              </p:cNvPr>
              <p:cNvGrpSpPr/>
              <p:nvPr/>
            </p:nvGrpSpPr>
            <p:grpSpPr>
              <a:xfrm>
                <a:off x="10910347" y="1201914"/>
                <a:ext cx="1788763" cy="369332"/>
                <a:chOff x="10910347" y="1201914"/>
                <a:chExt cx="1788763" cy="369332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E08937-5F5A-4DE3-A7FA-814625090365}"/>
                    </a:ext>
                  </a:extLst>
                </p:cNvPr>
                <p:cNvSpPr txBox="1"/>
                <p:nvPr/>
              </p:nvSpPr>
              <p:spPr>
                <a:xfrm>
                  <a:off x="10910347" y="1201914"/>
                  <a:ext cx="4828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HP</a:t>
                  </a:r>
                  <a:endParaRPr lang="ko-KR" altLang="en-US" dirty="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D36CC0C-78D0-4997-988A-6EC9BE16FEA1}"/>
                    </a:ext>
                  </a:extLst>
                </p:cNvPr>
                <p:cNvSpPr/>
                <p:nvPr/>
              </p:nvSpPr>
              <p:spPr>
                <a:xfrm>
                  <a:off x="11370007" y="1241088"/>
                  <a:ext cx="1329103" cy="29098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F8FE4211-1C73-43CF-B045-9DE3E5CE9D3C}"/>
                    </a:ext>
                  </a:extLst>
                </p:cNvPr>
                <p:cNvSpPr/>
                <p:nvPr/>
              </p:nvSpPr>
              <p:spPr>
                <a:xfrm>
                  <a:off x="11370007" y="1241088"/>
                  <a:ext cx="431927" cy="29098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0D0C755-B0A1-439A-BECE-459C5BD9B09F}"/>
                </a:ext>
              </a:extLst>
            </p:cNvPr>
            <p:cNvGrpSpPr/>
            <p:nvPr/>
          </p:nvGrpSpPr>
          <p:grpSpPr>
            <a:xfrm>
              <a:off x="13538280" y="1201914"/>
              <a:ext cx="1788763" cy="2314567"/>
              <a:chOff x="13538280" y="1201914"/>
              <a:chExt cx="1788763" cy="2314567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252573F-C789-495E-83D2-7746FAED6898}"/>
                  </a:ext>
                </a:extLst>
              </p:cNvPr>
              <p:cNvGrpSpPr/>
              <p:nvPr/>
            </p:nvGrpSpPr>
            <p:grpSpPr>
              <a:xfrm>
                <a:off x="13575411" y="1801981"/>
                <a:ext cx="1714500" cy="1714500"/>
                <a:chOff x="13612543" y="1801981"/>
                <a:chExt cx="1714500" cy="1714500"/>
              </a:xfrm>
            </p:grpSpPr>
            <p:pic>
              <p:nvPicPr>
                <p:cNvPr id="14" name="Picture 2" descr="Potion PNG Icon">
                  <a:extLst>
                    <a:ext uri="{FF2B5EF4-FFF2-40B4-BE49-F238E27FC236}">
                      <a16:creationId xmlns:a16="http://schemas.microsoft.com/office/drawing/2014/main" id="{144BC5D9-00A9-49F2-ADFA-45D4D12794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667" b="98889" l="10000" r="90000">
                              <a14:foregroundMark x1="17222" y1="45000" x2="16667" y2="73889"/>
                              <a14:foregroundMark x1="16667" y1="73889" x2="22222" y2="93889"/>
                              <a14:foregroundMark x1="20556" y1="46667" x2="35000" y2="28889"/>
                              <a14:foregroundMark x1="34444" y1="47222" x2="70000" y2="45556"/>
                              <a14:foregroundMark x1="26111" y1="35556" x2="24444" y2="36667"/>
                              <a14:foregroundMark x1="32778" y1="31111" x2="26111" y2="35556"/>
                              <a14:foregroundMark x1="25729" y1="35556" x2="31667" y2="30556"/>
                              <a14:foregroundMark x1="21111" y1="39444" x2="25729" y2="35556"/>
                              <a14:foregroundMark x1="26667" y1="33333" x2="25556" y2="33333"/>
                              <a14:foregroundMark x1="23333" y1="34444" x2="23333" y2="34444"/>
                              <a14:foregroundMark x1="23333" y1="34444" x2="23333" y2="34444"/>
                              <a14:foregroundMark x1="37778" y1="28889" x2="38333" y2="28333"/>
                              <a14:foregroundMark x1="38333" y1="26667" x2="38889" y2="26111"/>
                              <a14:foregroundMark x1="39444" y1="23889" x2="39444" y2="22778"/>
                              <a14:foregroundMark x1="39444" y1="22222" x2="39444" y2="21667"/>
                              <a14:foregroundMark x1="38889" y1="20000" x2="38889" y2="18889"/>
                              <a14:foregroundMark x1="38333" y1="17778" x2="37778" y2="17222"/>
                              <a14:foregroundMark x1="37222" y1="17222" x2="37222" y2="17222"/>
                              <a14:foregroundMark x1="33333" y1="18333" x2="33333" y2="18333"/>
                              <a14:foregroundMark x1="33333" y1="17778" x2="33333" y2="16667"/>
                              <a14:foregroundMark x1="33889" y1="15556" x2="33889" y2="15556"/>
                              <a14:foregroundMark x1="33889" y1="15000" x2="34444" y2="15000"/>
                              <a14:foregroundMark x1="36667" y1="13333" x2="37778" y2="12778"/>
                              <a14:foregroundMark x1="39444" y1="12222" x2="39444" y2="12222"/>
                              <a14:foregroundMark x1="40000" y1="12222" x2="40556" y2="12222"/>
                              <a14:foregroundMark x1="44444" y1="11667" x2="45556" y2="11667"/>
                              <a14:foregroundMark x1="46667" y1="11111" x2="46667" y2="11111"/>
                              <a14:foregroundMark x1="41667" y1="8889" x2="41667" y2="8889"/>
                              <a14:foregroundMark x1="40556" y1="8333" x2="40000" y2="7778"/>
                              <a14:foregroundMark x1="37778" y1="6667" x2="37778" y2="6667"/>
                              <a14:foregroundMark x1="37222" y1="5556" x2="36667" y2="4444"/>
                              <a14:foregroundMark x1="36111" y1="3333" x2="36111" y2="2778"/>
                              <a14:foregroundMark x1="35556" y1="2778" x2="35556" y2="2778"/>
                              <a14:foregroundMark x1="38333" y1="1667" x2="38889" y2="1667"/>
                              <a14:foregroundMark x1="71111" y1="31111" x2="73889" y2="33889"/>
                              <a14:foregroundMark x1="75000" y1="34444" x2="76667" y2="36667"/>
                              <a14:foregroundMark x1="77222" y1="38333" x2="77778" y2="39444"/>
                              <a14:foregroundMark x1="78333" y1="42778" x2="78889" y2="44444"/>
                              <a14:foregroundMark x1="79444" y1="47778" x2="79444" y2="49444"/>
                              <a14:foregroundMark x1="80556" y1="53889" x2="80000" y2="57778"/>
                              <a14:foregroundMark x1="80000" y1="61111" x2="80000" y2="62222"/>
                              <a14:foregroundMark x1="81667" y1="61667" x2="80000" y2="72222"/>
                              <a14:foregroundMark x1="81111" y1="75000" x2="81111" y2="76667"/>
                              <a14:foregroundMark x1="81667" y1="81111" x2="81111" y2="82778"/>
                              <a14:foregroundMark x1="81111" y1="86667" x2="80556" y2="89444"/>
                              <a14:foregroundMark x1="80556" y1="92222" x2="80556" y2="95556"/>
                              <a14:foregroundMark x1="80556" y1="98333" x2="80556" y2="98889"/>
                              <a14:foregroundMark x1="80000" y1="98889" x2="78889" y2="98889"/>
                              <a14:foregroundMark x1="77778" y1="98889" x2="76111" y2="98889"/>
                              <a14:foregroundMark x1="70556" y1="97778" x2="68333" y2="97778"/>
                              <a14:foregroundMark x1="61667" y1="96667" x2="58333" y2="97222"/>
                              <a14:backgroundMark x1="10000" y1="30556" x2="10000" y2="30556"/>
                              <a14:backgroundMark x1="12222" y1="28889" x2="12222" y2="28889"/>
                              <a14:backgroundMark x1="13889" y1="33333" x2="13889" y2="33333"/>
                              <a14:backgroundMark x1="16667" y1="33333" x2="16667" y2="33333"/>
                              <a14:backgroundMark x1="17222" y1="34444" x2="17222" y2="34444"/>
                              <a14:backgroundMark x1="17778" y1="33889" x2="17778" y2="33889"/>
                              <a14:backgroundMark x1="18333" y1="35556" x2="18333" y2="35556"/>
                              <a14:backgroundMark x1="89444" y1="22222" x2="89444" y2="22222"/>
                              <a14:backgroundMark x1="86111" y1="14444" x2="86111" y2="14444"/>
                              <a14:backgroundMark x1="83889" y1="15000" x2="83889" y2="15000"/>
                              <a14:backgroundMark x1="82222" y1="14444" x2="82222" y2="14444"/>
                              <a14:backgroundMark x1="81667" y1="13889" x2="81667" y2="13889"/>
                              <a14:backgroundMark x1="82222" y1="15556" x2="82222" y2="15556"/>
                              <a14:backgroundMark x1="82222" y1="16667" x2="82222" y2="16667"/>
                              <a14:backgroundMark x1="82222" y1="17222" x2="82222" y2="1722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612543" y="1801981"/>
                  <a:ext cx="1714500" cy="171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37CFCA6-E386-4237-82B4-C3F80B9D692B}"/>
                    </a:ext>
                  </a:extLst>
                </p:cNvPr>
                <p:cNvSpPr txBox="1"/>
                <p:nvPr/>
              </p:nvSpPr>
              <p:spPr>
                <a:xfrm>
                  <a:off x="14050447" y="3063180"/>
                  <a:ext cx="8386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Empty</a:t>
                  </a:r>
                  <a:endParaRPr lang="ko-KR" altLang="en-US" dirty="0"/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0A61C49-0550-4495-9821-34762C6A001E}"/>
                  </a:ext>
                </a:extLst>
              </p:cNvPr>
              <p:cNvGrpSpPr/>
              <p:nvPr/>
            </p:nvGrpSpPr>
            <p:grpSpPr>
              <a:xfrm>
                <a:off x="13538280" y="1201914"/>
                <a:ext cx="1788763" cy="369332"/>
                <a:chOff x="13538280" y="1201914"/>
                <a:chExt cx="1788763" cy="369332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5742067-4334-4A5E-9A5A-6E674451ECBC}"/>
                    </a:ext>
                  </a:extLst>
                </p:cNvPr>
                <p:cNvSpPr txBox="1"/>
                <p:nvPr/>
              </p:nvSpPr>
              <p:spPr>
                <a:xfrm>
                  <a:off x="13538280" y="1201914"/>
                  <a:ext cx="4828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HP</a:t>
                  </a:r>
                  <a:endParaRPr lang="ko-KR" altLang="en-US" dirty="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551FE3FD-1E37-45B0-BF3F-8EED61CDCF5C}"/>
                    </a:ext>
                  </a:extLst>
                </p:cNvPr>
                <p:cNvSpPr/>
                <p:nvPr/>
              </p:nvSpPr>
              <p:spPr>
                <a:xfrm>
                  <a:off x="13997940" y="1241088"/>
                  <a:ext cx="1329103" cy="29098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0F7B565-1BC8-43EC-9A87-9336CA999AC6}"/>
                    </a:ext>
                  </a:extLst>
                </p:cNvPr>
                <p:cNvSpPr/>
                <p:nvPr/>
              </p:nvSpPr>
              <p:spPr>
                <a:xfrm>
                  <a:off x="13997940" y="1241088"/>
                  <a:ext cx="1329103" cy="29098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9" name="내용 개체 틀 38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BD845FD3-54BA-4A3A-9B50-780B4B23F45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16" y="1102893"/>
            <a:ext cx="4468755" cy="2347163"/>
          </a:xfrm>
        </p:spPr>
      </p:pic>
      <p:pic>
        <p:nvPicPr>
          <p:cNvPr id="51" name="내용 개체 틀 50" descr="남자, 노란색, 쥐고있는, 젊은이(가) 표시된 사진&#10;&#10;자동 생성된 설명">
            <a:extLst>
              <a:ext uri="{FF2B5EF4-FFF2-40B4-BE49-F238E27FC236}">
                <a16:creationId xmlns:a16="http://schemas.microsoft.com/office/drawing/2014/main" id="{F6EABF3F-CB0F-4E07-8C67-B655C2836CB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7" y="3999307"/>
            <a:ext cx="4718713" cy="1755800"/>
          </a:xfr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EFF36ED-A05D-421A-85E9-42A0FDE8595B}"/>
              </a:ext>
            </a:extLst>
          </p:cNvPr>
          <p:cNvGrpSpPr/>
          <p:nvPr/>
        </p:nvGrpSpPr>
        <p:grpSpPr>
          <a:xfrm>
            <a:off x="12493098" y="4285501"/>
            <a:ext cx="4717816" cy="1754926"/>
            <a:chOff x="7987277" y="5354806"/>
            <a:chExt cx="4717816" cy="1754926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6ECB652-35FD-4191-BF3B-41A19BEB2F45}"/>
                </a:ext>
              </a:extLst>
            </p:cNvPr>
            <p:cNvGrpSpPr/>
            <p:nvPr/>
          </p:nvGrpSpPr>
          <p:grpSpPr>
            <a:xfrm>
              <a:off x="7987277" y="5354806"/>
              <a:ext cx="4047281" cy="1754926"/>
              <a:chOff x="10987365" y="4457700"/>
              <a:chExt cx="4047281" cy="175492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2402AE35-9918-4888-9482-5D42FB9C8B13}"/>
                  </a:ext>
                </a:extLst>
              </p:cNvPr>
              <p:cNvGrpSpPr/>
              <p:nvPr/>
            </p:nvGrpSpPr>
            <p:grpSpPr>
              <a:xfrm>
                <a:off x="10987365" y="4457700"/>
                <a:ext cx="1714500" cy="1714500"/>
                <a:chOff x="12681030" y="5013800"/>
                <a:chExt cx="1714500" cy="1714500"/>
              </a:xfrm>
            </p:grpSpPr>
            <p:pic>
              <p:nvPicPr>
                <p:cNvPr id="41" name="Picture 2" descr="Potion PNG Icon">
                  <a:extLst>
                    <a:ext uri="{FF2B5EF4-FFF2-40B4-BE49-F238E27FC236}">
                      <a16:creationId xmlns:a16="http://schemas.microsoft.com/office/drawing/2014/main" id="{D1AC1D5A-FCD4-4B00-A907-906F7ACA1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681030" y="5013800"/>
                  <a:ext cx="1714500" cy="171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 descr="Raised fist Black Power Black Panther Party Symbol - symbol png ...">
                  <a:extLst>
                    <a:ext uri="{FF2B5EF4-FFF2-40B4-BE49-F238E27FC236}">
                      <a16:creationId xmlns:a16="http://schemas.microsoft.com/office/drawing/2014/main" id="{BA996CD1-BC3E-4427-81E7-BB9DE8569F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194" t="2943" r="17194" b="2943"/>
                <a:stretch/>
              </p:blipFill>
              <p:spPr bwMode="auto">
                <a:xfrm>
                  <a:off x="13257584" y="5845175"/>
                  <a:ext cx="561392" cy="80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56" name="Picture 8" descr="Goku Super Saiyan God Power Up Palette 1 By Eymsmiley-d92yoor ...">
                <a:extLst>
                  <a:ext uri="{FF2B5EF4-FFF2-40B4-BE49-F238E27FC236}">
                    <a16:creationId xmlns:a16="http://schemas.microsoft.com/office/drawing/2014/main" id="{2E0E5578-FE20-4718-9470-E14BBBB893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97940" y="4457700"/>
                <a:ext cx="1036706" cy="175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화살표: 오른쪽 45">
                <a:extLst>
                  <a:ext uri="{FF2B5EF4-FFF2-40B4-BE49-F238E27FC236}">
                    <a16:creationId xmlns:a16="http://schemas.microsoft.com/office/drawing/2014/main" id="{0C48C932-7253-475D-A831-E4AB6F4979B4}"/>
                  </a:ext>
                </a:extLst>
              </p:cNvPr>
              <p:cNvSpPr/>
              <p:nvPr/>
            </p:nvSpPr>
            <p:spPr>
              <a:xfrm>
                <a:off x="12919373" y="5035684"/>
                <a:ext cx="861060" cy="716280"/>
              </a:xfrm>
              <a:prstGeom prst="rightArrow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사용</a:t>
                </a:r>
                <a:endParaRPr lang="ko-KR" altLang="en-US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EFFB48-9658-4C69-93CC-9D31354AB8E4}"/>
                </a:ext>
              </a:extLst>
            </p:cNvPr>
            <p:cNvSpPr txBox="1"/>
            <p:nvPr/>
          </p:nvSpPr>
          <p:spPr>
            <a:xfrm>
              <a:off x="11859990" y="6186742"/>
              <a:ext cx="8451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공격력 </a:t>
              </a:r>
              <a:r>
                <a:rPr lang="en-US" altLang="ko-KR" sz="1000" dirty="0"/>
                <a:t>+50</a:t>
              </a:r>
              <a:endParaRPr lang="ko-KR" altLang="en-US" sz="1000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3F952FC-E321-4757-9DED-1AD5A55BE9CA}"/>
              </a:ext>
            </a:extLst>
          </p:cNvPr>
          <p:cNvSpPr txBox="1"/>
          <p:nvPr/>
        </p:nvSpPr>
        <p:spPr>
          <a:xfrm>
            <a:off x="1685101" y="3469060"/>
            <a:ext cx="3057236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사용 시 효과를 발동하고 인벤토리에서 사라짐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5A1C05-BCAA-4469-8665-A032A1FDEC6C}"/>
              </a:ext>
            </a:extLst>
          </p:cNvPr>
          <p:cNvSpPr txBox="1"/>
          <p:nvPr/>
        </p:nvSpPr>
        <p:spPr>
          <a:xfrm>
            <a:off x="1269819" y="5773849"/>
            <a:ext cx="3887800" cy="29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힐링 물약 외에도 기타 도움을 주는 효과를 가진 물약 또한 존재</a:t>
            </a:r>
          </a:p>
        </p:txBody>
      </p:sp>
    </p:spTree>
    <p:extLst>
      <p:ext uri="{BB962C8B-B14F-4D97-AF65-F5344CB8AC3E}">
        <p14:creationId xmlns:p14="http://schemas.microsoft.com/office/powerpoint/2010/main" val="1977352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5829</TotalTime>
  <Words>6384</Words>
  <Application>Microsoft Office PowerPoint</Application>
  <PresentationFormat>와이드스크린</PresentationFormat>
  <Paragraphs>781</Paragraphs>
  <Slides>40</Slides>
  <Notes>16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Jua</vt:lpstr>
      <vt:lpstr>맑은 고딕</vt:lpstr>
      <vt:lpstr>Arial</vt:lpstr>
      <vt:lpstr>Wingdings</vt:lpstr>
      <vt:lpstr>Office 테마</vt:lpstr>
      <vt:lpstr>‘타임 키퍼’ 로그 라이크 게임 시스템 기획서 부제 : 로그라이크 장르의 게임성을 유지하되 진입장벽을 낮춰 줄 시스템 기획</vt:lpstr>
      <vt:lpstr>목차</vt:lpstr>
      <vt:lpstr>게임 소개</vt:lpstr>
      <vt:lpstr>시스템 개요</vt:lpstr>
      <vt:lpstr>시스템 개요</vt:lpstr>
      <vt:lpstr>시스템 개요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아이템</vt:lpstr>
      <vt:lpstr>던전</vt:lpstr>
      <vt:lpstr>던전</vt:lpstr>
      <vt:lpstr>던전</vt:lpstr>
      <vt:lpstr>던전</vt:lpstr>
      <vt:lpstr>캐릭터</vt:lpstr>
      <vt:lpstr>캐릭터</vt:lpstr>
      <vt:lpstr>캐릭터</vt:lpstr>
      <vt:lpstr>캐릭터</vt:lpstr>
      <vt:lpstr>캐릭터</vt:lpstr>
      <vt:lpstr>캐릭터</vt:lpstr>
      <vt:lpstr>몬스터</vt:lpstr>
      <vt:lpstr>몬스터</vt:lpstr>
      <vt:lpstr>몬스터</vt:lpstr>
      <vt:lpstr>스킬</vt:lpstr>
      <vt:lpstr>스킬</vt:lpstr>
      <vt:lpstr>스킬</vt:lpstr>
      <vt:lpstr>스킬</vt:lpstr>
      <vt:lpstr>전투 시스템</vt:lpstr>
      <vt:lpstr>기타 시스템</vt:lpstr>
      <vt:lpstr>기타 시스템</vt:lpstr>
      <vt:lpstr>기타 시스템</vt:lpstr>
      <vt:lpstr>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100</cp:revision>
  <dcterms:created xsi:type="dcterms:W3CDTF">2020-04-27T07:07:34Z</dcterms:created>
  <dcterms:modified xsi:type="dcterms:W3CDTF">2020-06-17T11:46:50Z</dcterms:modified>
</cp:coreProperties>
</file>